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10FC"/>
    <a:srgbClr val="33A8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napToGrid="0">
      <p:cViewPr varScale="1">
        <p:scale>
          <a:sx n="69" d="100"/>
          <a:sy n="69" d="100"/>
        </p:scale>
        <p:origin x="37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64A59B-8660-4066-BE66-E0B1F5D4634A}"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10A16-DD7A-487E-A92A-9C6A43B9A296}" type="slidenum">
              <a:rPr lang="en-US" smtClean="0"/>
              <a:t>‹#›</a:t>
            </a:fld>
            <a:endParaRPr lang="en-US"/>
          </a:p>
        </p:txBody>
      </p:sp>
    </p:spTree>
    <p:extLst>
      <p:ext uri="{BB962C8B-B14F-4D97-AF65-F5344CB8AC3E}">
        <p14:creationId xmlns:p14="http://schemas.microsoft.com/office/powerpoint/2010/main" val="2915288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64A59B-8660-4066-BE66-E0B1F5D4634A}"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10A16-DD7A-487E-A92A-9C6A43B9A296}" type="slidenum">
              <a:rPr lang="en-US" smtClean="0"/>
              <a:t>‹#›</a:t>
            </a:fld>
            <a:endParaRPr lang="en-US"/>
          </a:p>
        </p:txBody>
      </p:sp>
    </p:spTree>
    <p:extLst>
      <p:ext uri="{BB962C8B-B14F-4D97-AF65-F5344CB8AC3E}">
        <p14:creationId xmlns:p14="http://schemas.microsoft.com/office/powerpoint/2010/main" val="548946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64A59B-8660-4066-BE66-E0B1F5D4634A}"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10A16-DD7A-487E-A92A-9C6A43B9A296}" type="slidenum">
              <a:rPr lang="en-US" smtClean="0"/>
              <a:t>‹#›</a:t>
            </a:fld>
            <a:endParaRPr lang="en-US"/>
          </a:p>
        </p:txBody>
      </p:sp>
    </p:spTree>
    <p:extLst>
      <p:ext uri="{BB962C8B-B14F-4D97-AF65-F5344CB8AC3E}">
        <p14:creationId xmlns:p14="http://schemas.microsoft.com/office/powerpoint/2010/main" val="3949524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64A59B-8660-4066-BE66-E0B1F5D4634A}"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10A16-DD7A-487E-A92A-9C6A43B9A296}" type="slidenum">
              <a:rPr lang="en-US" smtClean="0"/>
              <a:t>‹#›</a:t>
            </a:fld>
            <a:endParaRPr lang="en-US"/>
          </a:p>
        </p:txBody>
      </p:sp>
    </p:spTree>
    <p:extLst>
      <p:ext uri="{BB962C8B-B14F-4D97-AF65-F5344CB8AC3E}">
        <p14:creationId xmlns:p14="http://schemas.microsoft.com/office/powerpoint/2010/main" val="4016176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C64A59B-8660-4066-BE66-E0B1F5D4634A}"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10A16-DD7A-487E-A92A-9C6A43B9A296}" type="slidenum">
              <a:rPr lang="en-US" smtClean="0"/>
              <a:t>‹#›</a:t>
            </a:fld>
            <a:endParaRPr lang="en-US"/>
          </a:p>
        </p:txBody>
      </p:sp>
    </p:spTree>
    <p:extLst>
      <p:ext uri="{BB962C8B-B14F-4D97-AF65-F5344CB8AC3E}">
        <p14:creationId xmlns:p14="http://schemas.microsoft.com/office/powerpoint/2010/main" val="393704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64A59B-8660-4066-BE66-E0B1F5D4634A}"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610A16-DD7A-487E-A92A-9C6A43B9A296}" type="slidenum">
              <a:rPr lang="en-US" smtClean="0"/>
              <a:t>‹#›</a:t>
            </a:fld>
            <a:endParaRPr lang="en-US"/>
          </a:p>
        </p:txBody>
      </p:sp>
    </p:spTree>
    <p:extLst>
      <p:ext uri="{BB962C8B-B14F-4D97-AF65-F5344CB8AC3E}">
        <p14:creationId xmlns:p14="http://schemas.microsoft.com/office/powerpoint/2010/main" val="245016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64A59B-8660-4066-BE66-E0B1F5D4634A}" type="datetimeFigureOut">
              <a:rPr lang="en-US" smtClean="0"/>
              <a:t>8/30/2023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610A16-DD7A-487E-A92A-9C6A43B9A296}" type="slidenum">
              <a:rPr lang="en-US" smtClean="0"/>
              <a:t>‹#›</a:t>
            </a:fld>
            <a:endParaRPr lang="en-US"/>
          </a:p>
        </p:txBody>
      </p:sp>
    </p:spTree>
    <p:extLst>
      <p:ext uri="{BB962C8B-B14F-4D97-AF65-F5344CB8AC3E}">
        <p14:creationId xmlns:p14="http://schemas.microsoft.com/office/powerpoint/2010/main" val="1659802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64A59B-8660-4066-BE66-E0B1F5D4634A}" type="datetimeFigureOut">
              <a:rPr lang="en-US" smtClean="0"/>
              <a:t>8/30/2023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610A16-DD7A-487E-A92A-9C6A43B9A296}" type="slidenum">
              <a:rPr lang="en-US" smtClean="0"/>
              <a:t>‹#›</a:t>
            </a:fld>
            <a:endParaRPr lang="en-US"/>
          </a:p>
        </p:txBody>
      </p:sp>
    </p:spTree>
    <p:extLst>
      <p:ext uri="{BB962C8B-B14F-4D97-AF65-F5344CB8AC3E}">
        <p14:creationId xmlns:p14="http://schemas.microsoft.com/office/powerpoint/2010/main" val="1944568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64A59B-8660-4066-BE66-E0B1F5D4634A}" type="datetimeFigureOut">
              <a:rPr lang="en-US" smtClean="0"/>
              <a:t>8/30/2023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610A16-DD7A-487E-A92A-9C6A43B9A296}" type="slidenum">
              <a:rPr lang="en-US" smtClean="0"/>
              <a:t>‹#›</a:t>
            </a:fld>
            <a:endParaRPr lang="en-US"/>
          </a:p>
        </p:txBody>
      </p:sp>
    </p:spTree>
    <p:extLst>
      <p:ext uri="{BB962C8B-B14F-4D97-AF65-F5344CB8AC3E}">
        <p14:creationId xmlns:p14="http://schemas.microsoft.com/office/powerpoint/2010/main" val="3411417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C64A59B-8660-4066-BE66-E0B1F5D4634A}"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610A16-DD7A-487E-A92A-9C6A43B9A296}" type="slidenum">
              <a:rPr lang="en-US" smtClean="0"/>
              <a:t>‹#›</a:t>
            </a:fld>
            <a:endParaRPr lang="en-US"/>
          </a:p>
        </p:txBody>
      </p:sp>
    </p:spTree>
    <p:extLst>
      <p:ext uri="{BB962C8B-B14F-4D97-AF65-F5344CB8AC3E}">
        <p14:creationId xmlns:p14="http://schemas.microsoft.com/office/powerpoint/2010/main" val="1871432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C64A59B-8660-4066-BE66-E0B1F5D4634A}"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610A16-DD7A-487E-A92A-9C6A43B9A296}" type="slidenum">
              <a:rPr lang="en-US" smtClean="0"/>
              <a:t>‹#›</a:t>
            </a:fld>
            <a:endParaRPr lang="en-US"/>
          </a:p>
        </p:txBody>
      </p:sp>
    </p:spTree>
    <p:extLst>
      <p:ext uri="{BB962C8B-B14F-4D97-AF65-F5344CB8AC3E}">
        <p14:creationId xmlns:p14="http://schemas.microsoft.com/office/powerpoint/2010/main" val="2373543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64A59B-8660-4066-BE66-E0B1F5D4634A}" type="datetimeFigureOut">
              <a:rPr lang="en-US" smtClean="0"/>
              <a:t>8/30/2023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610A16-DD7A-487E-A92A-9C6A43B9A296}" type="slidenum">
              <a:rPr lang="en-US" smtClean="0"/>
              <a:t>‹#›</a:t>
            </a:fld>
            <a:endParaRPr lang="en-US"/>
          </a:p>
        </p:txBody>
      </p:sp>
    </p:spTree>
    <p:extLst>
      <p:ext uri="{BB962C8B-B14F-4D97-AF65-F5344CB8AC3E}">
        <p14:creationId xmlns:p14="http://schemas.microsoft.com/office/powerpoint/2010/main" val="1331702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web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webp"/><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youtube.com/watch?v=DaJd6cM09po" TargetMode="Externa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localhost/phpmyadmin"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hyperlink" Target="localhost/MEDX_HOSPITAL/hms" TargetMode="External"/><Relationship Id="rId3" Type="http://schemas.openxmlformats.org/officeDocument/2006/relationships/image" Target="../media/image66.png"/><Relationship Id="rId7" Type="http://schemas.openxmlformats.org/officeDocument/2006/relationships/hyperlink" Target="localhost/MEDX_HOSPITAL" TargetMode="External"/><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hyperlink" Target="localhot/MEDX_HOSPITAL" TargetMode="External"/><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4146" y="1623060"/>
            <a:ext cx="6457950" cy="707886"/>
          </a:xfrm>
          <a:prstGeom prst="rect">
            <a:avLst/>
          </a:prstGeom>
          <a:solidFill>
            <a:schemeClr val="accent1">
              <a:lumMod val="20000"/>
              <a:lumOff val="80000"/>
            </a:schemeClr>
          </a:solidFill>
        </p:spPr>
        <p:txBody>
          <a:bodyPr wrap="square" rtlCol="0">
            <a:spAutoFit/>
          </a:bodyPr>
          <a:lstStyle/>
          <a:p>
            <a:r>
              <a:rPr lang="en-US" sz="4000" dirty="0" smtClean="0">
                <a:solidFill>
                  <a:srgbClr val="0070C0"/>
                </a:solidFill>
              </a:rPr>
              <a:t>Hospital</a:t>
            </a:r>
            <a:r>
              <a:rPr lang="en-US" sz="4000" dirty="0" smtClean="0"/>
              <a:t> Management System</a:t>
            </a:r>
            <a:endParaRPr lang="en-US" sz="4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910" y="299464"/>
            <a:ext cx="1714500" cy="72587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1231" y="217171"/>
            <a:ext cx="925830" cy="925830"/>
          </a:xfrm>
          <a:prstGeom prst="rect">
            <a:avLst/>
          </a:prstGeom>
        </p:spPr>
      </p:pic>
      <p:sp>
        <p:nvSpPr>
          <p:cNvPr id="11" name="TextBox 10"/>
          <p:cNvSpPr txBox="1"/>
          <p:nvPr/>
        </p:nvSpPr>
        <p:spPr>
          <a:xfrm>
            <a:off x="902970" y="1623060"/>
            <a:ext cx="1931670" cy="707886"/>
          </a:xfrm>
          <a:prstGeom prst="rect">
            <a:avLst/>
          </a:prstGeom>
          <a:noFill/>
        </p:spPr>
        <p:txBody>
          <a:bodyPr wrap="square" rtlCol="0">
            <a:spAutoFit/>
          </a:bodyPr>
          <a:lstStyle/>
          <a:p>
            <a:r>
              <a:rPr lang="en-US" sz="4000" b="1" dirty="0">
                <a:solidFill>
                  <a:srgbClr val="0070C0"/>
                </a:solidFill>
              </a:rPr>
              <a:t>Project:</a:t>
            </a:r>
          </a:p>
        </p:txBody>
      </p:sp>
      <p:sp>
        <p:nvSpPr>
          <p:cNvPr id="14" name="TextBox 13"/>
          <p:cNvSpPr txBox="1"/>
          <p:nvPr/>
        </p:nvSpPr>
        <p:spPr>
          <a:xfrm>
            <a:off x="2684146" y="2457062"/>
            <a:ext cx="6457950" cy="707886"/>
          </a:xfrm>
          <a:prstGeom prst="rect">
            <a:avLst/>
          </a:prstGeom>
          <a:solidFill>
            <a:schemeClr val="accent1">
              <a:lumMod val="20000"/>
              <a:lumOff val="80000"/>
            </a:schemeClr>
          </a:solidFill>
        </p:spPr>
        <p:txBody>
          <a:bodyPr wrap="square" rtlCol="0">
            <a:spAutoFit/>
          </a:bodyPr>
          <a:lstStyle/>
          <a:p>
            <a:r>
              <a:rPr lang="en-US" sz="4000" dirty="0" smtClean="0">
                <a:solidFill>
                  <a:srgbClr val="0070C0"/>
                </a:solidFill>
              </a:rPr>
              <a:t>Miss</a:t>
            </a:r>
            <a:r>
              <a:rPr lang="en-US" sz="4000" dirty="0" smtClean="0"/>
              <a:t> </a:t>
            </a:r>
            <a:r>
              <a:rPr lang="en-US" sz="4000" dirty="0"/>
              <a:t>F</a:t>
            </a:r>
            <a:r>
              <a:rPr lang="en-US" sz="4000" dirty="0" smtClean="0"/>
              <a:t>areeha Jabeen</a:t>
            </a:r>
            <a:endParaRPr lang="en-US" sz="4000" dirty="0"/>
          </a:p>
        </p:txBody>
      </p:sp>
      <p:sp>
        <p:nvSpPr>
          <p:cNvPr id="15" name="TextBox 14"/>
          <p:cNvSpPr txBox="1"/>
          <p:nvPr/>
        </p:nvSpPr>
        <p:spPr>
          <a:xfrm>
            <a:off x="902970" y="2457062"/>
            <a:ext cx="1931670" cy="707886"/>
          </a:xfrm>
          <a:prstGeom prst="rect">
            <a:avLst/>
          </a:prstGeom>
          <a:noFill/>
        </p:spPr>
        <p:txBody>
          <a:bodyPr wrap="square" rtlCol="0">
            <a:spAutoFit/>
          </a:bodyPr>
          <a:lstStyle/>
          <a:p>
            <a:r>
              <a:rPr lang="en-US" sz="4000" b="1" dirty="0" smtClean="0">
                <a:solidFill>
                  <a:srgbClr val="0070C0"/>
                </a:solidFill>
              </a:rPr>
              <a:t>Faculty:</a:t>
            </a:r>
            <a:endParaRPr lang="en-US" sz="4000" b="1" dirty="0">
              <a:solidFill>
                <a:srgbClr val="0070C0"/>
              </a:solidFill>
            </a:endParaRPr>
          </a:p>
        </p:txBody>
      </p:sp>
      <p:sp>
        <p:nvSpPr>
          <p:cNvPr id="16" name="TextBox 15"/>
          <p:cNvSpPr txBox="1"/>
          <p:nvPr/>
        </p:nvSpPr>
        <p:spPr>
          <a:xfrm>
            <a:off x="2684146" y="3291064"/>
            <a:ext cx="6457950" cy="646331"/>
          </a:xfrm>
          <a:prstGeom prst="rect">
            <a:avLst/>
          </a:prstGeom>
          <a:solidFill>
            <a:schemeClr val="accent1">
              <a:lumMod val="20000"/>
              <a:lumOff val="80000"/>
            </a:schemeClr>
          </a:solidFill>
        </p:spPr>
        <p:txBody>
          <a:bodyPr wrap="square" rtlCol="0">
            <a:spAutoFit/>
          </a:bodyPr>
          <a:lstStyle/>
          <a:p>
            <a:r>
              <a:rPr lang="en-US" sz="3600" dirty="0" smtClean="0">
                <a:solidFill>
                  <a:srgbClr val="0070C0"/>
                </a:solidFill>
              </a:rPr>
              <a:t>Syed Shiraz Haider </a:t>
            </a:r>
            <a:r>
              <a:rPr lang="en-US" sz="3600" dirty="0" smtClean="0">
                <a:solidFill>
                  <a:schemeClr val="accent5">
                    <a:lumMod val="60000"/>
                    <a:lumOff val="40000"/>
                  </a:schemeClr>
                </a:solidFill>
              </a:rPr>
              <a:t>&amp;</a:t>
            </a:r>
            <a:r>
              <a:rPr lang="en-US" sz="3600" dirty="0" smtClean="0">
                <a:solidFill>
                  <a:srgbClr val="0070C0"/>
                </a:solidFill>
              </a:rPr>
              <a:t> </a:t>
            </a:r>
            <a:r>
              <a:rPr lang="en-US" sz="3600" dirty="0" smtClean="0"/>
              <a:t>Ahmed Irfan</a:t>
            </a:r>
            <a:endParaRPr lang="en-US" sz="3600" dirty="0"/>
          </a:p>
        </p:txBody>
      </p:sp>
      <p:sp>
        <p:nvSpPr>
          <p:cNvPr id="17" name="TextBox 16"/>
          <p:cNvSpPr txBox="1"/>
          <p:nvPr/>
        </p:nvSpPr>
        <p:spPr>
          <a:xfrm>
            <a:off x="1280160" y="3221322"/>
            <a:ext cx="1931670" cy="707886"/>
          </a:xfrm>
          <a:prstGeom prst="rect">
            <a:avLst/>
          </a:prstGeom>
          <a:noFill/>
        </p:spPr>
        <p:txBody>
          <a:bodyPr wrap="square" rtlCol="0">
            <a:spAutoFit/>
          </a:bodyPr>
          <a:lstStyle/>
          <a:p>
            <a:pPr algn="ctr"/>
            <a:r>
              <a:rPr lang="en-US" sz="4000" b="1" dirty="0" smtClean="0">
                <a:solidFill>
                  <a:srgbClr val="0070C0"/>
                </a:solidFill>
              </a:rPr>
              <a:t>By:</a:t>
            </a:r>
            <a:endParaRPr lang="en-US" sz="4000" b="1" dirty="0">
              <a:solidFill>
                <a:srgbClr val="0070C0"/>
              </a:solidFill>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820" y="2162855"/>
            <a:ext cx="6307456" cy="630745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4535" y="1914464"/>
            <a:ext cx="1660801" cy="1660801"/>
          </a:xfrm>
          <a:prstGeom prst="rect">
            <a:avLst/>
          </a:prstGeom>
        </p:spPr>
      </p:pic>
    </p:spTree>
    <p:extLst>
      <p:ext uri="{BB962C8B-B14F-4D97-AF65-F5344CB8AC3E}">
        <p14:creationId xmlns:p14="http://schemas.microsoft.com/office/powerpoint/2010/main" val="30808178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2229" y="130628"/>
            <a:ext cx="11959771" cy="1000274"/>
          </a:xfrm>
          <a:prstGeom prst="rect">
            <a:avLst/>
          </a:prstGeom>
          <a:noFill/>
        </p:spPr>
        <p:txBody>
          <a:bodyPr wrap="square" rtlCol="0">
            <a:spAutoFit/>
          </a:bodyPr>
          <a:lstStyle/>
          <a:p>
            <a:r>
              <a:rPr lang="en-US" sz="3600" u="sng" dirty="0" smtClean="0">
                <a:solidFill>
                  <a:srgbClr val="0070C0"/>
                </a:solidFill>
              </a:rPr>
              <a:t>Flow Chart</a:t>
            </a:r>
          </a:p>
          <a:p>
            <a:r>
              <a:rPr lang="en-US" sz="2300" dirty="0" smtClean="0"/>
              <a:t> </a:t>
            </a:r>
            <a:endParaRPr lang="en-US" sz="2300" dirty="0"/>
          </a:p>
        </p:txBody>
      </p:sp>
      <p:sp>
        <p:nvSpPr>
          <p:cNvPr id="2" name="TextBox 1"/>
          <p:cNvSpPr txBox="1"/>
          <p:nvPr/>
        </p:nvSpPr>
        <p:spPr>
          <a:xfrm>
            <a:off x="332508" y="822036"/>
            <a:ext cx="5301673" cy="461665"/>
          </a:xfrm>
          <a:prstGeom prst="rect">
            <a:avLst/>
          </a:prstGeom>
          <a:noFill/>
        </p:spPr>
        <p:txBody>
          <a:bodyPr wrap="square" rtlCol="0">
            <a:spAutoFit/>
          </a:bodyPr>
          <a:lstStyle/>
          <a:p>
            <a:r>
              <a:rPr lang="en-US" sz="2400" dirty="0" smtClean="0"/>
              <a:t>Our Hospital website to HMS redirection</a:t>
            </a:r>
            <a:endParaRPr lang="en-US" sz="2400" dirty="0"/>
          </a:p>
        </p:txBody>
      </p:sp>
      <p:pic>
        <p:nvPicPr>
          <p:cNvPr id="4" name="Picture 3"/>
          <p:cNvPicPr>
            <a:picLocks noChangeAspect="1"/>
          </p:cNvPicPr>
          <p:nvPr/>
        </p:nvPicPr>
        <p:blipFill>
          <a:blip r:embed="rId2"/>
          <a:stretch>
            <a:fillRect/>
          </a:stretch>
        </p:blipFill>
        <p:spPr>
          <a:xfrm>
            <a:off x="450850" y="1451234"/>
            <a:ext cx="3162300" cy="523875"/>
          </a:xfrm>
          <a:prstGeom prst="rect">
            <a:avLst/>
          </a:prstGeom>
        </p:spPr>
      </p:pic>
      <p:cxnSp>
        <p:nvCxnSpPr>
          <p:cNvPr id="9" name="Straight Arrow Connector 8"/>
          <p:cNvCxnSpPr/>
          <p:nvPr/>
        </p:nvCxnSpPr>
        <p:spPr>
          <a:xfrm>
            <a:off x="3613150" y="1713171"/>
            <a:ext cx="18824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13150" y="1759665"/>
            <a:ext cx="2085686" cy="430887"/>
          </a:xfrm>
          <a:prstGeom prst="rect">
            <a:avLst/>
          </a:prstGeom>
          <a:noFill/>
        </p:spPr>
        <p:txBody>
          <a:bodyPr wrap="square" rtlCol="0">
            <a:spAutoFit/>
          </a:bodyPr>
          <a:lstStyle/>
          <a:p>
            <a:r>
              <a:rPr lang="en-US" sz="1100" dirty="0" smtClean="0"/>
              <a:t>This link would redirect to our Medx hospital website</a:t>
            </a:r>
            <a:endParaRPr lang="en-US" sz="1100" dirty="0"/>
          </a:p>
        </p:txBody>
      </p:sp>
      <p:pic>
        <p:nvPicPr>
          <p:cNvPr id="15" name="Picture 14"/>
          <p:cNvPicPr>
            <a:picLocks noChangeAspect="1"/>
          </p:cNvPicPr>
          <p:nvPr/>
        </p:nvPicPr>
        <p:blipFill>
          <a:blip r:embed="rId3"/>
          <a:stretch>
            <a:fillRect/>
          </a:stretch>
        </p:blipFill>
        <p:spPr>
          <a:xfrm>
            <a:off x="5538165" y="1245283"/>
            <a:ext cx="2249950" cy="1316295"/>
          </a:xfrm>
          <a:prstGeom prst="rect">
            <a:avLst/>
          </a:prstGeom>
        </p:spPr>
      </p:pic>
      <p:cxnSp>
        <p:nvCxnSpPr>
          <p:cNvPr id="17" name="Straight Connector 16"/>
          <p:cNvCxnSpPr/>
          <p:nvPr/>
        </p:nvCxnSpPr>
        <p:spPr>
          <a:xfrm flipV="1">
            <a:off x="7788115" y="1804938"/>
            <a:ext cx="1293659" cy="24606"/>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5400000">
            <a:off x="8290730" y="3576184"/>
            <a:ext cx="2085686" cy="261610"/>
          </a:xfrm>
          <a:prstGeom prst="rect">
            <a:avLst/>
          </a:prstGeom>
          <a:noFill/>
        </p:spPr>
        <p:txBody>
          <a:bodyPr wrap="square" rtlCol="0">
            <a:spAutoFit/>
          </a:bodyPr>
          <a:lstStyle/>
          <a:p>
            <a:r>
              <a:rPr lang="en-US" sz="1100" dirty="0" smtClean="0"/>
              <a:t>Medx website to HMS links are</a:t>
            </a:r>
            <a:endParaRPr lang="en-US" sz="1100" dirty="0"/>
          </a:p>
        </p:txBody>
      </p:sp>
      <p:cxnSp>
        <p:nvCxnSpPr>
          <p:cNvPr id="22" name="Straight Connector 21"/>
          <p:cNvCxnSpPr/>
          <p:nvPr/>
        </p:nvCxnSpPr>
        <p:spPr>
          <a:xfrm>
            <a:off x="9072539" y="1804938"/>
            <a:ext cx="9235" cy="2951718"/>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952577" y="2991048"/>
            <a:ext cx="2519074" cy="1993945"/>
            <a:chOff x="3299836" y="3075960"/>
            <a:chExt cx="2519074" cy="1993945"/>
          </a:xfrm>
        </p:grpSpPr>
        <p:pic>
          <p:nvPicPr>
            <p:cNvPr id="23" name="Picture 22"/>
            <p:cNvPicPr>
              <a:picLocks noChangeAspect="1"/>
            </p:cNvPicPr>
            <p:nvPr/>
          </p:nvPicPr>
          <p:blipFill>
            <a:blip r:embed="rId4"/>
            <a:stretch>
              <a:fillRect/>
            </a:stretch>
          </p:blipFill>
          <p:spPr>
            <a:xfrm>
              <a:off x="3299836" y="3075960"/>
              <a:ext cx="2519074" cy="528537"/>
            </a:xfrm>
            <a:prstGeom prst="rect">
              <a:avLst/>
            </a:prstGeom>
          </p:spPr>
        </p:pic>
        <p:pic>
          <p:nvPicPr>
            <p:cNvPr id="24" name="Picture 23"/>
            <p:cNvPicPr>
              <a:picLocks noChangeAspect="1"/>
            </p:cNvPicPr>
            <p:nvPr/>
          </p:nvPicPr>
          <p:blipFill>
            <a:blip r:embed="rId5"/>
            <a:stretch>
              <a:fillRect/>
            </a:stretch>
          </p:blipFill>
          <p:spPr>
            <a:xfrm>
              <a:off x="3299836" y="3813205"/>
              <a:ext cx="2519074" cy="591507"/>
            </a:xfrm>
            <a:prstGeom prst="rect">
              <a:avLst/>
            </a:prstGeom>
          </p:spPr>
        </p:pic>
        <p:pic>
          <p:nvPicPr>
            <p:cNvPr id="25" name="Picture 24"/>
            <p:cNvPicPr>
              <a:picLocks noChangeAspect="1"/>
            </p:cNvPicPr>
            <p:nvPr/>
          </p:nvPicPr>
          <p:blipFill>
            <a:blip r:embed="rId6"/>
            <a:stretch>
              <a:fillRect/>
            </a:stretch>
          </p:blipFill>
          <p:spPr>
            <a:xfrm>
              <a:off x="3299836" y="4613420"/>
              <a:ext cx="2519074" cy="456485"/>
            </a:xfrm>
            <a:prstGeom prst="rect">
              <a:avLst/>
            </a:prstGeom>
          </p:spPr>
        </p:pic>
      </p:grpSp>
      <p:cxnSp>
        <p:nvCxnSpPr>
          <p:cNvPr id="28" name="Straight Arrow Connector 27"/>
          <p:cNvCxnSpPr/>
          <p:nvPr/>
        </p:nvCxnSpPr>
        <p:spPr>
          <a:xfrm flipH="1" flipV="1">
            <a:off x="7471651" y="3228790"/>
            <a:ext cx="1610123" cy="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7471651" y="4749832"/>
            <a:ext cx="1610123" cy="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7462416" y="4024046"/>
            <a:ext cx="1610123" cy="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1"/>
          </p:cNvCxnSpPr>
          <p:nvPr/>
        </p:nvCxnSpPr>
        <p:spPr>
          <a:xfrm flipH="1">
            <a:off x="3897745" y="3255317"/>
            <a:ext cx="1054832" cy="605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4" idx="1"/>
          </p:cNvCxnSpPr>
          <p:nvPr/>
        </p:nvCxnSpPr>
        <p:spPr>
          <a:xfrm flipH="1">
            <a:off x="3897745" y="4024047"/>
            <a:ext cx="1054832" cy="6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3897745" y="4239578"/>
            <a:ext cx="1054832" cy="442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7"/>
          <a:stretch>
            <a:fillRect/>
          </a:stretch>
        </p:blipFill>
        <p:spPr>
          <a:xfrm>
            <a:off x="779795" y="3305308"/>
            <a:ext cx="3081760" cy="1797674"/>
          </a:xfrm>
          <a:prstGeom prst="rect">
            <a:avLst/>
          </a:prstGeom>
          <a:ln>
            <a:solidFill>
              <a:schemeClr val="accent1"/>
            </a:solidFill>
          </a:ln>
        </p:spPr>
      </p:pic>
      <p:sp>
        <p:nvSpPr>
          <p:cNvPr id="43" name="TextBox 42"/>
          <p:cNvSpPr txBox="1"/>
          <p:nvPr/>
        </p:nvSpPr>
        <p:spPr>
          <a:xfrm>
            <a:off x="1262495" y="5190999"/>
            <a:ext cx="2756078" cy="261610"/>
          </a:xfrm>
          <a:prstGeom prst="rect">
            <a:avLst/>
          </a:prstGeom>
          <a:noFill/>
        </p:spPr>
        <p:txBody>
          <a:bodyPr wrap="square" rtlCol="0">
            <a:spAutoFit/>
          </a:bodyPr>
          <a:lstStyle/>
          <a:p>
            <a:r>
              <a:rPr lang="en-US" sz="1100" dirty="0" smtClean="0"/>
              <a:t>Redirected to HMS successfully</a:t>
            </a:r>
            <a:endParaRPr lang="en-US" sz="1100" dirty="0"/>
          </a:p>
        </p:txBody>
      </p:sp>
      <p:pic>
        <p:nvPicPr>
          <p:cNvPr id="5" name="Picture 4"/>
          <p:cNvPicPr>
            <a:picLocks noChangeAspect="1"/>
          </p:cNvPicPr>
          <p:nvPr/>
        </p:nvPicPr>
        <p:blipFill>
          <a:blip r:embed="rId8"/>
          <a:stretch>
            <a:fillRect/>
          </a:stretch>
        </p:blipFill>
        <p:spPr>
          <a:xfrm>
            <a:off x="434398" y="2182888"/>
            <a:ext cx="3178752" cy="457320"/>
          </a:xfrm>
          <a:prstGeom prst="rect">
            <a:avLst/>
          </a:prstGeom>
        </p:spPr>
      </p:pic>
      <p:sp>
        <p:nvSpPr>
          <p:cNvPr id="6" name="TextBox 5"/>
          <p:cNvSpPr txBox="1"/>
          <p:nvPr/>
        </p:nvSpPr>
        <p:spPr>
          <a:xfrm>
            <a:off x="75858" y="2266895"/>
            <a:ext cx="587187" cy="307777"/>
          </a:xfrm>
          <a:prstGeom prst="rect">
            <a:avLst/>
          </a:prstGeom>
          <a:noFill/>
        </p:spPr>
        <p:txBody>
          <a:bodyPr wrap="square" rtlCol="0">
            <a:spAutoFit/>
          </a:bodyPr>
          <a:lstStyle/>
          <a:p>
            <a:r>
              <a:rPr lang="en-US" sz="1400" dirty="0" smtClean="0">
                <a:solidFill>
                  <a:srgbClr val="5310FC"/>
                </a:solidFill>
              </a:rPr>
              <a:t>OR</a:t>
            </a:r>
            <a:endParaRPr lang="en-US" sz="1400" dirty="0">
              <a:solidFill>
                <a:srgbClr val="5310FC"/>
              </a:solidFill>
            </a:endParaRPr>
          </a:p>
        </p:txBody>
      </p:sp>
      <p:cxnSp>
        <p:nvCxnSpPr>
          <p:cNvPr id="11" name="Elbow Connector 10"/>
          <p:cNvCxnSpPr/>
          <p:nvPr/>
        </p:nvCxnSpPr>
        <p:spPr>
          <a:xfrm rot="16200000" flipH="1">
            <a:off x="-153667" y="3242974"/>
            <a:ext cx="1539999" cy="3453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62416" y="5980837"/>
            <a:ext cx="4729584" cy="877163"/>
          </a:xfrm>
          <a:prstGeom prst="rect">
            <a:avLst/>
          </a:prstGeom>
          <a:solidFill>
            <a:srgbClr val="5310FC"/>
          </a:solidFill>
        </p:spPr>
        <p:txBody>
          <a:bodyPr wrap="square" rtlCol="0">
            <a:spAutoFit/>
          </a:bodyPr>
          <a:lstStyle/>
          <a:p>
            <a:r>
              <a:rPr lang="en-US" sz="1700" dirty="0" smtClean="0">
                <a:solidFill>
                  <a:schemeClr val="bg1"/>
                </a:solidFill>
              </a:rPr>
              <a:t>Note: The Medx_hospital ui webpage is not main part of the project it was used for the beautification but still its somehow dynamic.</a:t>
            </a:r>
            <a:endParaRPr lang="en-US" sz="1700" dirty="0">
              <a:solidFill>
                <a:schemeClr val="bg1"/>
              </a:solidFill>
            </a:endParaRPr>
          </a:p>
        </p:txBody>
      </p:sp>
    </p:spTree>
    <p:extLst>
      <p:ext uri="{BB962C8B-B14F-4D97-AF65-F5344CB8AC3E}">
        <p14:creationId xmlns:p14="http://schemas.microsoft.com/office/powerpoint/2010/main" val="122106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436" y="145973"/>
            <a:ext cx="6844146" cy="461665"/>
          </a:xfrm>
          <a:prstGeom prst="rect">
            <a:avLst/>
          </a:prstGeom>
          <a:noFill/>
        </p:spPr>
        <p:txBody>
          <a:bodyPr wrap="square" rtlCol="0">
            <a:spAutoFit/>
          </a:bodyPr>
          <a:lstStyle/>
          <a:p>
            <a:r>
              <a:rPr lang="en-US" sz="2400" dirty="0" smtClean="0"/>
              <a:t>Our Hospital Management System File Structure</a:t>
            </a:r>
            <a:endParaRPr lang="en-US" sz="2400" dirty="0"/>
          </a:p>
        </p:txBody>
      </p:sp>
      <p:pic>
        <p:nvPicPr>
          <p:cNvPr id="5" name="Picture 4"/>
          <p:cNvPicPr>
            <a:picLocks noChangeAspect="1"/>
          </p:cNvPicPr>
          <p:nvPr/>
        </p:nvPicPr>
        <p:blipFill>
          <a:blip r:embed="rId2"/>
          <a:stretch>
            <a:fillRect/>
          </a:stretch>
        </p:blipFill>
        <p:spPr>
          <a:xfrm>
            <a:off x="350693" y="711046"/>
            <a:ext cx="2117028" cy="2504931"/>
          </a:xfrm>
          <a:prstGeom prst="rect">
            <a:avLst/>
          </a:prstGeom>
        </p:spPr>
      </p:pic>
      <p:sp>
        <p:nvSpPr>
          <p:cNvPr id="6" name="TextBox 5"/>
          <p:cNvSpPr txBox="1"/>
          <p:nvPr/>
        </p:nvSpPr>
        <p:spPr>
          <a:xfrm>
            <a:off x="488950" y="3215977"/>
            <a:ext cx="2117028" cy="307777"/>
          </a:xfrm>
          <a:prstGeom prst="rect">
            <a:avLst/>
          </a:prstGeom>
          <a:noFill/>
        </p:spPr>
        <p:txBody>
          <a:bodyPr wrap="square" rtlCol="0">
            <a:spAutoFit/>
          </a:bodyPr>
          <a:lstStyle/>
          <a:p>
            <a:r>
              <a:rPr lang="en-US" sz="1400" dirty="0" smtClean="0"/>
              <a:t>Medx_hospital file</a:t>
            </a:r>
            <a:endParaRPr lang="en-US" sz="1400" dirty="0"/>
          </a:p>
        </p:txBody>
      </p:sp>
      <p:cxnSp>
        <p:nvCxnSpPr>
          <p:cNvPr id="8" name="Straight Arrow Connector 7"/>
          <p:cNvCxnSpPr/>
          <p:nvPr/>
        </p:nvCxnSpPr>
        <p:spPr>
          <a:xfrm flipV="1">
            <a:off x="1409207" y="1366982"/>
            <a:ext cx="1823520" cy="1847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3169698" y="934616"/>
            <a:ext cx="2464497" cy="307777"/>
          </a:xfrm>
          <a:prstGeom prst="rect">
            <a:avLst/>
          </a:prstGeom>
          <a:noFill/>
        </p:spPr>
        <p:txBody>
          <a:bodyPr wrap="square" rtlCol="0">
            <a:spAutoFit/>
          </a:bodyPr>
          <a:lstStyle/>
          <a:p>
            <a:r>
              <a:rPr lang="en-US" sz="1400" dirty="0" smtClean="0"/>
              <a:t>Inside Medx subfolder hms</a:t>
            </a:r>
            <a:endParaRPr lang="en-US" sz="1400" dirty="0"/>
          </a:p>
        </p:txBody>
      </p:sp>
      <p:pic>
        <p:nvPicPr>
          <p:cNvPr id="12" name="Picture 11"/>
          <p:cNvPicPr>
            <a:picLocks noChangeAspect="1"/>
          </p:cNvPicPr>
          <p:nvPr/>
        </p:nvPicPr>
        <p:blipFill>
          <a:blip r:embed="rId3"/>
          <a:stretch>
            <a:fillRect/>
          </a:stretch>
        </p:blipFill>
        <p:spPr>
          <a:xfrm>
            <a:off x="3232727" y="1251685"/>
            <a:ext cx="1893455" cy="2642627"/>
          </a:xfrm>
          <a:prstGeom prst="rect">
            <a:avLst/>
          </a:prstGeom>
        </p:spPr>
      </p:pic>
      <p:sp>
        <p:nvSpPr>
          <p:cNvPr id="14" name="TextBox 13"/>
          <p:cNvSpPr txBox="1"/>
          <p:nvPr/>
        </p:nvSpPr>
        <p:spPr>
          <a:xfrm>
            <a:off x="10225656" y="1652663"/>
            <a:ext cx="2464497" cy="292388"/>
          </a:xfrm>
          <a:prstGeom prst="rect">
            <a:avLst/>
          </a:prstGeom>
          <a:noFill/>
        </p:spPr>
        <p:txBody>
          <a:bodyPr wrap="square" rtlCol="0">
            <a:spAutoFit/>
          </a:bodyPr>
          <a:lstStyle/>
          <a:p>
            <a:r>
              <a:rPr lang="en-US" sz="1300" dirty="0" smtClean="0"/>
              <a:t>Inside hms subfolder admin</a:t>
            </a:r>
            <a:endParaRPr lang="en-US" sz="1300" dirty="0"/>
          </a:p>
        </p:txBody>
      </p:sp>
      <p:pic>
        <p:nvPicPr>
          <p:cNvPr id="15" name="Picture 14"/>
          <p:cNvPicPr>
            <a:picLocks noChangeAspect="1"/>
          </p:cNvPicPr>
          <p:nvPr/>
        </p:nvPicPr>
        <p:blipFill>
          <a:blip r:embed="rId4"/>
          <a:stretch>
            <a:fillRect/>
          </a:stretch>
        </p:blipFill>
        <p:spPr>
          <a:xfrm>
            <a:off x="10088118" y="1960440"/>
            <a:ext cx="1863736" cy="2907321"/>
          </a:xfrm>
          <a:prstGeom prst="rect">
            <a:avLst/>
          </a:prstGeom>
        </p:spPr>
      </p:pic>
      <p:cxnSp>
        <p:nvCxnSpPr>
          <p:cNvPr id="17" name="Straight Arrow Connector 16"/>
          <p:cNvCxnSpPr/>
          <p:nvPr/>
        </p:nvCxnSpPr>
        <p:spPr>
          <a:xfrm flipV="1">
            <a:off x="4495524" y="2324472"/>
            <a:ext cx="1138671" cy="923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8" name="Picture 17"/>
          <p:cNvPicPr>
            <a:picLocks noChangeAspect="1"/>
          </p:cNvPicPr>
          <p:nvPr/>
        </p:nvPicPr>
        <p:blipFill>
          <a:blip r:embed="rId5"/>
          <a:stretch>
            <a:fillRect/>
          </a:stretch>
        </p:blipFill>
        <p:spPr>
          <a:xfrm>
            <a:off x="7965729" y="2224181"/>
            <a:ext cx="1958860" cy="2379837"/>
          </a:xfrm>
          <a:prstGeom prst="rect">
            <a:avLst/>
          </a:prstGeom>
        </p:spPr>
      </p:pic>
      <p:pic>
        <p:nvPicPr>
          <p:cNvPr id="19" name="Picture 18"/>
          <p:cNvPicPr>
            <a:picLocks noChangeAspect="1"/>
          </p:cNvPicPr>
          <p:nvPr/>
        </p:nvPicPr>
        <p:blipFill>
          <a:blip r:embed="rId6"/>
          <a:stretch>
            <a:fillRect/>
          </a:stretch>
        </p:blipFill>
        <p:spPr>
          <a:xfrm>
            <a:off x="5651278" y="2277510"/>
            <a:ext cx="1955872" cy="2330161"/>
          </a:xfrm>
          <a:prstGeom prst="rect">
            <a:avLst/>
          </a:prstGeom>
        </p:spPr>
      </p:pic>
      <p:cxnSp>
        <p:nvCxnSpPr>
          <p:cNvPr id="22" name="Straight Connector 21"/>
          <p:cNvCxnSpPr/>
          <p:nvPr/>
        </p:nvCxnSpPr>
        <p:spPr>
          <a:xfrm>
            <a:off x="4495524" y="1960440"/>
            <a:ext cx="3549349"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a:xfrm>
            <a:off x="8044873" y="1960440"/>
            <a:ext cx="0" cy="26374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flipV="1">
            <a:off x="4495524" y="1525918"/>
            <a:ext cx="5766076" cy="694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flipH="1">
            <a:off x="10243125" y="1516682"/>
            <a:ext cx="18472" cy="43452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3" name="TextBox 32"/>
          <p:cNvSpPr txBox="1"/>
          <p:nvPr/>
        </p:nvSpPr>
        <p:spPr>
          <a:xfrm>
            <a:off x="5520510" y="1969733"/>
            <a:ext cx="2464497" cy="292388"/>
          </a:xfrm>
          <a:prstGeom prst="rect">
            <a:avLst/>
          </a:prstGeom>
          <a:noFill/>
        </p:spPr>
        <p:txBody>
          <a:bodyPr wrap="square" rtlCol="0">
            <a:spAutoFit/>
          </a:bodyPr>
          <a:lstStyle/>
          <a:p>
            <a:r>
              <a:rPr lang="en-US" sz="1300" dirty="0" smtClean="0"/>
              <a:t>Inside hms subfolder patient</a:t>
            </a:r>
            <a:endParaRPr lang="en-US" sz="1300" dirty="0"/>
          </a:p>
        </p:txBody>
      </p:sp>
      <p:sp>
        <p:nvSpPr>
          <p:cNvPr id="34" name="TextBox 33"/>
          <p:cNvSpPr txBox="1"/>
          <p:nvPr/>
        </p:nvSpPr>
        <p:spPr>
          <a:xfrm>
            <a:off x="8018168" y="1907111"/>
            <a:ext cx="2464497" cy="292388"/>
          </a:xfrm>
          <a:prstGeom prst="rect">
            <a:avLst/>
          </a:prstGeom>
          <a:noFill/>
        </p:spPr>
        <p:txBody>
          <a:bodyPr wrap="square" rtlCol="0">
            <a:spAutoFit/>
          </a:bodyPr>
          <a:lstStyle/>
          <a:p>
            <a:r>
              <a:rPr lang="en-US" sz="1300" dirty="0" smtClean="0"/>
              <a:t>Inside hms subfolder doctor</a:t>
            </a:r>
            <a:endParaRPr lang="en-US" sz="1300" dirty="0"/>
          </a:p>
        </p:txBody>
      </p:sp>
      <p:cxnSp>
        <p:nvCxnSpPr>
          <p:cNvPr id="35" name="Straight Connector 34"/>
          <p:cNvCxnSpPr/>
          <p:nvPr/>
        </p:nvCxnSpPr>
        <p:spPr>
          <a:xfrm>
            <a:off x="2996834" y="2131840"/>
            <a:ext cx="416935" cy="308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p:nvPr/>
        </p:nvCxnSpPr>
        <p:spPr>
          <a:xfrm flipH="1">
            <a:off x="2992817" y="2148524"/>
            <a:ext cx="9236" cy="245549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39" name="Picture 38"/>
          <p:cNvPicPr>
            <a:picLocks noChangeAspect="1"/>
          </p:cNvPicPr>
          <p:nvPr/>
        </p:nvPicPr>
        <p:blipFill>
          <a:blip r:embed="rId7"/>
          <a:stretch>
            <a:fillRect/>
          </a:stretch>
        </p:blipFill>
        <p:spPr>
          <a:xfrm>
            <a:off x="2948247" y="4592481"/>
            <a:ext cx="1793298" cy="657543"/>
          </a:xfrm>
          <a:prstGeom prst="rect">
            <a:avLst/>
          </a:prstGeom>
        </p:spPr>
      </p:pic>
      <p:cxnSp>
        <p:nvCxnSpPr>
          <p:cNvPr id="40" name="Straight Connector 39"/>
          <p:cNvCxnSpPr/>
          <p:nvPr/>
        </p:nvCxnSpPr>
        <p:spPr>
          <a:xfrm>
            <a:off x="2642148" y="4921252"/>
            <a:ext cx="416935" cy="3087"/>
          </a:xfrm>
          <a:prstGeom prst="line">
            <a:avLst/>
          </a:prstGeom>
          <a:ln w="28575">
            <a:solidFill>
              <a:srgbClr val="FFC000"/>
            </a:solidFill>
          </a:ln>
        </p:spPr>
        <p:style>
          <a:lnRef idx="1">
            <a:schemeClr val="accent5"/>
          </a:lnRef>
          <a:fillRef idx="0">
            <a:schemeClr val="accent5"/>
          </a:fillRef>
          <a:effectRef idx="0">
            <a:schemeClr val="accent5"/>
          </a:effectRef>
          <a:fontRef idx="minor">
            <a:schemeClr val="tx1"/>
          </a:fontRef>
        </p:style>
      </p:cxnSp>
      <p:cxnSp>
        <p:nvCxnSpPr>
          <p:cNvPr id="41" name="Straight Connector 40"/>
          <p:cNvCxnSpPr/>
          <p:nvPr/>
        </p:nvCxnSpPr>
        <p:spPr>
          <a:xfrm>
            <a:off x="2642148" y="5103288"/>
            <a:ext cx="416935" cy="3087"/>
          </a:xfrm>
          <a:prstGeom prst="line">
            <a:avLst/>
          </a:prstGeom>
          <a:ln w="28575">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43" name="Straight Connector 42"/>
          <p:cNvCxnSpPr/>
          <p:nvPr/>
        </p:nvCxnSpPr>
        <p:spPr>
          <a:xfrm>
            <a:off x="2642148" y="4921251"/>
            <a:ext cx="7895" cy="914400"/>
          </a:xfrm>
          <a:prstGeom prst="line">
            <a:avLst/>
          </a:prstGeom>
          <a:ln w="28575">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45" name="Straight Connector 44"/>
          <p:cNvCxnSpPr/>
          <p:nvPr/>
        </p:nvCxnSpPr>
        <p:spPr>
          <a:xfrm>
            <a:off x="2641311" y="5816318"/>
            <a:ext cx="7790469" cy="33630"/>
          </a:xfrm>
          <a:prstGeom prst="line">
            <a:avLst/>
          </a:prstGeom>
          <a:ln w="28575">
            <a:solidFill>
              <a:srgbClr val="FFC000"/>
            </a:solidFill>
          </a:ln>
        </p:spPr>
        <p:style>
          <a:lnRef idx="1">
            <a:schemeClr val="accent2"/>
          </a:lnRef>
          <a:fillRef idx="0">
            <a:schemeClr val="accent2"/>
          </a:fillRef>
          <a:effectRef idx="0">
            <a:schemeClr val="accent2"/>
          </a:effectRef>
          <a:fontRef idx="minor">
            <a:schemeClr val="tx1"/>
          </a:fontRef>
        </p:style>
      </p:cxnSp>
      <p:sp>
        <p:nvSpPr>
          <p:cNvPr id="46" name="TextBox 45"/>
          <p:cNvSpPr txBox="1"/>
          <p:nvPr/>
        </p:nvSpPr>
        <p:spPr>
          <a:xfrm>
            <a:off x="483750" y="4932321"/>
            <a:ext cx="2464497" cy="307777"/>
          </a:xfrm>
          <a:prstGeom prst="rect">
            <a:avLst/>
          </a:prstGeom>
          <a:noFill/>
        </p:spPr>
        <p:txBody>
          <a:bodyPr wrap="square" rtlCol="0">
            <a:spAutoFit/>
          </a:bodyPr>
          <a:lstStyle/>
          <a:p>
            <a:r>
              <a:rPr lang="en-US" sz="1400" dirty="0" smtClean="0"/>
              <a:t>Inside hms/include folder</a:t>
            </a:r>
            <a:endParaRPr lang="en-US" sz="1400" dirty="0"/>
          </a:p>
        </p:txBody>
      </p:sp>
      <p:sp>
        <p:nvSpPr>
          <p:cNvPr id="47" name="TextBox 46"/>
          <p:cNvSpPr txBox="1"/>
          <p:nvPr/>
        </p:nvSpPr>
        <p:spPr>
          <a:xfrm>
            <a:off x="4998485" y="5878940"/>
            <a:ext cx="3646751" cy="307777"/>
          </a:xfrm>
          <a:prstGeom prst="rect">
            <a:avLst/>
          </a:prstGeom>
          <a:noFill/>
        </p:spPr>
        <p:txBody>
          <a:bodyPr wrap="square" rtlCol="0">
            <a:spAutoFit/>
          </a:bodyPr>
          <a:lstStyle/>
          <a:p>
            <a:r>
              <a:rPr lang="en-US" sz="1400" dirty="0"/>
              <a:t>c</a:t>
            </a:r>
            <a:r>
              <a:rPr lang="en-US" sz="1400" dirty="0" smtClean="0"/>
              <a:t>onnection.php and header.php is used up by</a:t>
            </a:r>
            <a:endParaRPr lang="en-US" sz="1400" dirty="0"/>
          </a:p>
        </p:txBody>
      </p:sp>
      <p:cxnSp>
        <p:nvCxnSpPr>
          <p:cNvPr id="49" name="Straight Arrow Connector 48"/>
          <p:cNvCxnSpPr/>
          <p:nvPr/>
        </p:nvCxnSpPr>
        <p:spPr>
          <a:xfrm flipV="1">
            <a:off x="4998485" y="3894312"/>
            <a:ext cx="0" cy="192200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6733309" y="4610126"/>
            <a:ext cx="19449" cy="123444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910221" y="4601717"/>
            <a:ext cx="19449" cy="123444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0430803" y="4853344"/>
            <a:ext cx="19449" cy="100584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0667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436" y="145973"/>
            <a:ext cx="6844146" cy="461665"/>
          </a:xfrm>
          <a:prstGeom prst="rect">
            <a:avLst/>
          </a:prstGeom>
          <a:noFill/>
        </p:spPr>
        <p:txBody>
          <a:bodyPr wrap="square" rtlCol="0">
            <a:spAutoFit/>
          </a:bodyPr>
          <a:lstStyle/>
          <a:p>
            <a:r>
              <a:rPr lang="en-US" sz="2400" dirty="0" smtClean="0"/>
              <a:t>Admin, doctor And Patient Functionality</a:t>
            </a:r>
            <a:endParaRPr lang="en-US" sz="2400" dirty="0"/>
          </a:p>
        </p:txBody>
      </p:sp>
      <p:sp>
        <p:nvSpPr>
          <p:cNvPr id="3" name="TextBox 2"/>
          <p:cNvSpPr txBox="1"/>
          <p:nvPr/>
        </p:nvSpPr>
        <p:spPr>
          <a:xfrm>
            <a:off x="277092" y="711200"/>
            <a:ext cx="2102124" cy="369332"/>
          </a:xfrm>
          <a:prstGeom prst="rect">
            <a:avLst/>
          </a:prstGeom>
          <a:solidFill>
            <a:srgbClr val="00B0F0"/>
          </a:solidFill>
        </p:spPr>
        <p:txBody>
          <a:bodyPr wrap="square" rtlCol="0">
            <a:spAutoFit/>
          </a:bodyPr>
          <a:lstStyle/>
          <a:p>
            <a:r>
              <a:rPr lang="en-US" dirty="0" smtClean="0">
                <a:solidFill>
                  <a:srgbClr val="FFFFFF"/>
                </a:solidFill>
              </a:rPr>
              <a:t>Admin’s Perspective</a:t>
            </a:r>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277092" y="1184094"/>
            <a:ext cx="2445650" cy="1568450"/>
          </a:xfrm>
          <a:prstGeom prst="rect">
            <a:avLst/>
          </a:prstGeom>
        </p:spPr>
      </p:pic>
      <p:pic>
        <p:nvPicPr>
          <p:cNvPr id="8" name="Picture 7"/>
          <p:cNvPicPr>
            <a:picLocks noChangeAspect="1"/>
          </p:cNvPicPr>
          <p:nvPr/>
        </p:nvPicPr>
        <p:blipFill>
          <a:blip r:embed="rId3"/>
          <a:stretch>
            <a:fillRect/>
          </a:stretch>
        </p:blipFill>
        <p:spPr>
          <a:xfrm>
            <a:off x="277092" y="2894338"/>
            <a:ext cx="3506322" cy="1568450"/>
          </a:xfrm>
          <a:prstGeom prst="rect">
            <a:avLst/>
          </a:prstGeom>
          <a:ln>
            <a:solidFill>
              <a:srgbClr val="00B0F0"/>
            </a:solidFill>
          </a:ln>
        </p:spPr>
      </p:pic>
      <p:sp>
        <p:nvSpPr>
          <p:cNvPr id="9" name="TextBox 8"/>
          <p:cNvSpPr txBox="1"/>
          <p:nvPr/>
        </p:nvSpPr>
        <p:spPr>
          <a:xfrm>
            <a:off x="282519" y="4502771"/>
            <a:ext cx="3500895" cy="276999"/>
          </a:xfrm>
          <a:prstGeom prst="rect">
            <a:avLst/>
          </a:prstGeom>
          <a:noFill/>
        </p:spPr>
        <p:txBody>
          <a:bodyPr wrap="square" rtlCol="0">
            <a:spAutoFit/>
          </a:bodyPr>
          <a:lstStyle/>
          <a:p>
            <a:r>
              <a:rPr lang="en-US" sz="1200" dirty="0" smtClean="0"/>
              <a:t>After admin login Redirected to Admin Dashboard</a:t>
            </a:r>
            <a:endParaRPr lang="en-US" sz="1200" dirty="0"/>
          </a:p>
        </p:txBody>
      </p:sp>
      <p:cxnSp>
        <p:nvCxnSpPr>
          <p:cNvPr id="13" name="Elbow Connector 12"/>
          <p:cNvCxnSpPr/>
          <p:nvPr/>
        </p:nvCxnSpPr>
        <p:spPr>
          <a:xfrm rot="16200000" flipH="1">
            <a:off x="2525629" y="2648676"/>
            <a:ext cx="442775" cy="48549"/>
          </a:xfrm>
          <a:prstGeom prst="bentConnector3">
            <a:avLst>
              <a:gd name="adj1" fmla="val -88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4"/>
          <a:stretch>
            <a:fillRect/>
          </a:stretch>
        </p:blipFill>
        <p:spPr>
          <a:xfrm>
            <a:off x="4630784" y="937880"/>
            <a:ext cx="2151018" cy="915297"/>
          </a:xfrm>
          <a:prstGeom prst="rect">
            <a:avLst/>
          </a:prstGeom>
          <a:ln>
            <a:solidFill>
              <a:srgbClr val="00B0F0"/>
            </a:solidFill>
          </a:ln>
        </p:spPr>
      </p:pic>
      <p:pic>
        <p:nvPicPr>
          <p:cNvPr id="35" name="Picture 34"/>
          <p:cNvPicPr>
            <a:picLocks noChangeAspect="1"/>
          </p:cNvPicPr>
          <p:nvPr/>
        </p:nvPicPr>
        <p:blipFill>
          <a:blip r:embed="rId5"/>
          <a:stretch>
            <a:fillRect/>
          </a:stretch>
        </p:blipFill>
        <p:spPr>
          <a:xfrm>
            <a:off x="4630784" y="1933012"/>
            <a:ext cx="2151018" cy="1037100"/>
          </a:xfrm>
          <a:prstGeom prst="rect">
            <a:avLst/>
          </a:prstGeom>
          <a:ln>
            <a:solidFill>
              <a:srgbClr val="00B0F0"/>
            </a:solidFill>
          </a:ln>
        </p:spPr>
      </p:pic>
      <p:pic>
        <p:nvPicPr>
          <p:cNvPr id="36" name="Picture 35"/>
          <p:cNvPicPr>
            <a:picLocks noChangeAspect="1"/>
          </p:cNvPicPr>
          <p:nvPr/>
        </p:nvPicPr>
        <p:blipFill>
          <a:blip r:embed="rId6"/>
          <a:stretch>
            <a:fillRect/>
          </a:stretch>
        </p:blipFill>
        <p:spPr>
          <a:xfrm>
            <a:off x="4645868" y="3101265"/>
            <a:ext cx="2643868" cy="673597"/>
          </a:xfrm>
          <a:prstGeom prst="rect">
            <a:avLst/>
          </a:prstGeom>
          <a:ln>
            <a:solidFill>
              <a:srgbClr val="00B0F0"/>
            </a:solidFill>
          </a:ln>
        </p:spPr>
      </p:pic>
      <p:pic>
        <p:nvPicPr>
          <p:cNvPr id="37" name="Picture 36"/>
          <p:cNvPicPr>
            <a:picLocks noChangeAspect="1"/>
          </p:cNvPicPr>
          <p:nvPr/>
        </p:nvPicPr>
        <p:blipFill>
          <a:blip r:embed="rId7"/>
          <a:stretch>
            <a:fillRect/>
          </a:stretch>
        </p:blipFill>
        <p:spPr>
          <a:xfrm>
            <a:off x="4625750" y="3862854"/>
            <a:ext cx="2256745" cy="679200"/>
          </a:xfrm>
          <a:prstGeom prst="rect">
            <a:avLst/>
          </a:prstGeom>
          <a:ln>
            <a:solidFill>
              <a:srgbClr val="00B0F0"/>
            </a:solidFill>
          </a:ln>
        </p:spPr>
      </p:pic>
      <p:pic>
        <p:nvPicPr>
          <p:cNvPr id="38" name="Picture 37"/>
          <p:cNvPicPr>
            <a:picLocks noChangeAspect="1"/>
          </p:cNvPicPr>
          <p:nvPr/>
        </p:nvPicPr>
        <p:blipFill>
          <a:blip r:embed="rId8"/>
          <a:stretch>
            <a:fillRect/>
          </a:stretch>
        </p:blipFill>
        <p:spPr>
          <a:xfrm>
            <a:off x="4625750" y="4641270"/>
            <a:ext cx="4312104" cy="511317"/>
          </a:xfrm>
          <a:prstGeom prst="rect">
            <a:avLst/>
          </a:prstGeom>
          <a:ln>
            <a:solidFill>
              <a:srgbClr val="00B0F0"/>
            </a:solidFill>
          </a:ln>
        </p:spPr>
      </p:pic>
      <p:pic>
        <p:nvPicPr>
          <p:cNvPr id="39" name="Picture 38"/>
          <p:cNvPicPr>
            <a:picLocks noChangeAspect="1"/>
          </p:cNvPicPr>
          <p:nvPr/>
        </p:nvPicPr>
        <p:blipFill>
          <a:blip r:embed="rId9"/>
          <a:stretch>
            <a:fillRect/>
          </a:stretch>
        </p:blipFill>
        <p:spPr>
          <a:xfrm>
            <a:off x="4625750" y="5240579"/>
            <a:ext cx="5686425" cy="706205"/>
          </a:xfrm>
          <a:prstGeom prst="rect">
            <a:avLst/>
          </a:prstGeom>
          <a:ln>
            <a:solidFill>
              <a:srgbClr val="00B0F0"/>
            </a:solidFill>
          </a:ln>
        </p:spPr>
      </p:pic>
      <p:pic>
        <p:nvPicPr>
          <p:cNvPr id="40" name="Picture 39"/>
          <p:cNvPicPr>
            <a:picLocks noChangeAspect="1"/>
          </p:cNvPicPr>
          <p:nvPr/>
        </p:nvPicPr>
        <p:blipFill>
          <a:blip r:embed="rId10"/>
          <a:stretch>
            <a:fillRect/>
          </a:stretch>
        </p:blipFill>
        <p:spPr>
          <a:xfrm>
            <a:off x="4625750" y="6034775"/>
            <a:ext cx="1427244" cy="516955"/>
          </a:xfrm>
          <a:prstGeom prst="rect">
            <a:avLst/>
          </a:prstGeom>
          <a:ln>
            <a:solidFill>
              <a:srgbClr val="00B0F0"/>
            </a:solidFill>
          </a:ln>
        </p:spPr>
      </p:pic>
      <p:cxnSp>
        <p:nvCxnSpPr>
          <p:cNvPr id="42" name="Straight Connector 41"/>
          <p:cNvCxnSpPr>
            <a:stCxn id="8" idx="3"/>
          </p:cNvCxnSpPr>
          <p:nvPr/>
        </p:nvCxnSpPr>
        <p:spPr>
          <a:xfrm>
            <a:off x="3783413" y="3678563"/>
            <a:ext cx="3657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149173" y="1222009"/>
            <a:ext cx="13318" cy="507124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4162491" y="1222009"/>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162491" y="2432177"/>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176718" y="3678563"/>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162491" y="4896928"/>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176717" y="5593681"/>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150082" y="6300064"/>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16200000">
            <a:off x="2558619" y="3256296"/>
            <a:ext cx="2984423" cy="338554"/>
          </a:xfrm>
          <a:prstGeom prst="rect">
            <a:avLst/>
          </a:prstGeom>
          <a:noFill/>
        </p:spPr>
        <p:txBody>
          <a:bodyPr wrap="square" rtlCol="0">
            <a:spAutoFit/>
          </a:bodyPr>
          <a:lstStyle/>
          <a:p>
            <a:r>
              <a:rPr lang="en-US" sz="1600" dirty="0" smtClean="0"/>
              <a:t>Admin can do perform these</a:t>
            </a:r>
            <a:endParaRPr lang="en-US" sz="1600" dirty="0"/>
          </a:p>
        </p:txBody>
      </p:sp>
      <p:cxnSp>
        <p:nvCxnSpPr>
          <p:cNvPr id="55" name="Straight Arrow Connector 54"/>
          <p:cNvCxnSpPr/>
          <p:nvPr/>
        </p:nvCxnSpPr>
        <p:spPr>
          <a:xfrm>
            <a:off x="6781802" y="1285632"/>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787550" y="2343554"/>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289736" y="3419100"/>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889105" y="4202454"/>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8937854" y="4896928"/>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0312175" y="5593681"/>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052994" y="6293101"/>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453625" y="6146175"/>
            <a:ext cx="2464497" cy="307777"/>
          </a:xfrm>
          <a:prstGeom prst="rect">
            <a:avLst/>
          </a:prstGeom>
          <a:noFill/>
        </p:spPr>
        <p:txBody>
          <a:bodyPr wrap="square" rtlCol="0">
            <a:spAutoFit/>
          </a:bodyPr>
          <a:lstStyle/>
          <a:p>
            <a:r>
              <a:rPr lang="en-US" sz="1400" dirty="0" smtClean="0"/>
              <a:t>See total income</a:t>
            </a:r>
            <a:endParaRPr lang="en-US" sz="1400" dirty="0"/>
          </a:p>
        </p:txBody>
      </p:sp>
      <p:sp>
        <p:nvSpPr>
          <p:cNvPr id="63" name="TextBox 62"/>
          <p:cNvSpPr txBox="1"/>
          <p:nvPr/>
        </p:nvSpPr>
        <p:spPr>
          <a:xfrm>
            <a:off x="7182433" y="1092795"/>
            <a:ext cx="2464497" cy="307777"/>
          </a:xfrm>
          <a:prstGeom prst="rect">
            <a:avLst/>
          </a:prstGeom>
          <a:noFill/>
        </p:spPr>
        <p:txBody>
          <a:bodyPr wrap="square" rtlCol="0">
            <a:spAutoFit/>
          </a:bodyPr>
          <a:lstStyle/>
          <a:p>
            <a:r>
              <a:rPr lang="en-US" sz="1400" dirty="0" smtClean="0"/>
              <a:t>Update his profile</a:t>
            </a:r>
            <a:endParaRPr lang="en-US" sz="1400" dirty="0"/>
          </a:p>
        </p:txBody>
      </p:sp>
      <p:sp>
        <p:nvSpPr>
          <p:cNvPr id="64" name="TextBox 63"/>
          <p:cNvSpPr txBox="1"/>
          <p:nvPr/>
        </p:nvSpPr>
        <p:spPr>
          <a:xfrm>
            <a:off x="7149375" y="2200025"/>
            <a:ext cx="2464497" cy="307777"/>
          </a:xfrm>
          <a:prstGeom prst="rect">
            <a:avLst/>
          </a:prstGeom>
          <a:noFill/>
        </p:spPr>
        <p:txBody>
          <a:bodyPr wrap="square" rtlCol="0">
            <a:spAutoFit/>
          </a:bodyPr>
          <a:lstStyle/>
          <a:p>
            <a:r>
              <a:rPr lang="en-US" sz="1400" dirty="0" smtClean="0"/>
              <a:t>Add or delete admin</a:t>
            </a:r>
            <a:endParaRPr lang="en-US" sz="1400" dirty="0"/>
          </a:p>
        </p:txBody>
      </p:sp>
      <p:sp>
        <p:nvSpPr>
          <p:cNvPr id="65" name="TextBox 64"/>
          <p:cNvSpPr txBox="1"/>
          <p:nvPr/>
        </p:nvSpPr>
        <p:spPr>
          <a:xfrm>
            <a:off x="7669287" y="3240699"/>
            <a:ext cx="2464497" cy="307777"/>
          </a:xfrm>
          <a:prstGeom prst="rect">
            <a:avLst/>
          </a:prstGeom>
          <a:noFill/>
        </p:spPr>
        <p:txBody>
          <a:bodyPr wrap="square" rtlCol="0">
            <a:spAutoFit/>
          </a:bodyPr>
          <a:lstStyle/>
          <a:p>
            <a:r>
              <a:rPr lang="en-US" sz="1400" dirty="0" smtClean="0"/>
              <a:t>See all doctors</a:t>
            </a:r>
            <a:endParaRPr lang="en-US" sz="1400" dirty="0"/>
          </a:p>
        </p:txBody>
      </p:sp>
      <p:sp>
        <p:nvSpPr>
          <p:cNvPr id="66" name="TextBox 65"/>
          <p:cNvSpPr txBox="1"/>
          <p:nvPr/>
        </p:nvSpPr>
        <p:spPr>
          <a:xfrm>
            <a:off x="7288137" y="4026124"/>
            <a:ext cx="3347312" cy="307777"/>
          </a:xfrm>
          <a:prstGeom prst="rect">
            <a:avLst/>
          </a:prstGeom>
          <a:noFill/>
        </p:spPr>
        <p:txBody>
          <a:bodyPr wrap="square" rtlCol="0">
            <a:spAutoFit/>
          </a:bodyPr>
          <a:lstStyle/>
          <a:p>
            <a:r>
              <a:rPr lang="en-US" sz="1400" dirty="0" smtClean="0"/>
              <a:t>See individual Dr info and update his salary</a:t>
            </a:r>
            <a:endParaRPr lang="en-US" sz="1400" dirty="0"/>
          </a:p>
        </p:txBody>
      </p:sp>
      <p:sp>
        <p:nvSpPr>
          <p:cNvPr id="67" name="TextBox 66"/>
          <p:cNvSpPr txBox="1"/>
          <p:nvPr/>
        </p:nvSpPr>
        <p:spPr>
          <a:xfrm>
            <a:off x="9338485" y="4732244"/>
            <a:ext cx="2464497" cy="307777"/>
          </a:xfrm>
          <a:prstGeom prst="rect">
            <a:avLst/>
          </a:prstGeom>
          <a:noFill/>
        </p:spPr>
        <p:txBody>
          <a:bodyPr wrap="square" rtlCol="0">
            <a:spAutoFit/>
          </a:bodyPr>
          <a:lstStyle/>
          <a:p>
            <a:r>
              <a:rPr lang="en-US" sz="1400" dirty="0" smtClean="0"/>
              <a:t>See all patients</a:t>
            </a:r>
            <a:endParaRPr lang="en-US" sz="1400" dirty="0"/>
          </a:p>
        </p:txBody>
      </p:sp>
      <p:sp>
        <p:nvSpPr>
          <p:cNvPr id="68" name="TextBox 67"/>
          <p:cNvSpPr txBox="1"/>
          <p:nvPr/>
        </p:nvSpPr>
        <p:spPr>
          <a:xfrm>
            <a:off x="10712806" y="5251717"/>
            <a:ext cx="1393794" cy="738664"/>
          </a:xfrm>
          <a:prstGeom prst="rect">
            <a:avLst/>
          </a:prstGeom>
          <a:noFill/>
        </p:spPr>
        <p:txBody>
          <a:bodyPr wrap="square" rtlCol="0">
            <a:spAutoFit/>
          </a:bodyPr>
          <a:lstStyle/>
          <a:p>
            <a:r>
              <a:rPr lang="en-US" sz="1400" dirty="0" smtClean="0"/>
              <a:t>Approve or Reject Dr’s job request</a:t>
            </a:r>
            <a:endParaRPr lang="en-US" sz="1400" dirty="0"/>
          </a:p>
        </p:txBody>
      </p:sp>
    </p:spTree>
    <p:extLst>
      <p:ext uri="{BB962C8B-B14F-4D97-AF65-F5344CB8AC3E}">
        <p14:creationId xmlns:p14="http://schemas.microsoft.com/office/powerpoint/2010/main" val="7377630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070" y="329460"/>
            <a:ext cx="2173145" cy="369332"/>
          </a:xfrm>
          <a:prstGeom prst="rect">
            <a:avLst/>
          </a:prstGeom>
          <a:solidFill>
            <a:srgbClr val="00B0F0"/>
          </a:solidFill>
        </p:spPr>
        <p:txBody>
          <a:bodyPr wrap="square" rtlCol="0">
            <a:spAutoFit/>
          </a:bodyPr>
          <a:lstStyle/>
          <a:p>
            <a:r>
              <a:rPr lang="en-US" dirty="0" smtClean="0">
                <a:solidFill>
                  <a:srgbClr val="FFFFFF"/>
                </a:solidFill>
              </a:rPr>
              <a:t>Doctor's Perspective</a:t>
            </a:r>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206070" y="834501"/>
            <a:ext cx="1914671" cy="2301447"/>
          </a:xfrm>
          <a:prstGeom prst="rect">
            <a:avLst/>
          </a:prstGeom>
        </p:spPr>
      </p:pic>
      <p:sp>
        <p:nvSpPr>
          <p:cNvPr id="4" name="TextBox 3"/>
          <p:cNvSpPr txBox="1"/>
          <p:nvPr/>
        </p:nvSpPr>
        <p:spPr>
          <a:xfrm>
            <a:off x="126171" y="3135948"/>
            <a:ext cx="2011680" cy="276999"/>
          </a:xfrm>
          <a:prstGeom prst="rect">
            <a:avLst/>
          </a:prstGeom>
          <a:noFill/>
        </p:spPr>
        <p:txBody>
          <a:bodyPr wrap="square" rtlCol="0">
            <a:spAutoFit/>
          </a:bodyPr>
          <a:lstStyle/>
          <a:p>
            <a:r>
              <a:rPr lang="en-US" sz="1200" dirty="0" smtClean="0"/>
              <a:t>Doctors Apply Form</a:t>
            </a:r>
            <a:endParaRPr lang="en-US" sz="1200" dirty="0"/>
          </a:p>
        </p:txBody>
      </p:sp>
      <p:pic>
        <p:nvPicPr>
          <p:cNvPr id="5" name="Picture 4"/>
          <p:cNvPicPr>
            <a:picLocks noChangeAspect="1"/>
          </p:cNvPicPr>
          <p:nvPr/>
        </p:nvPicPr>
        <p:blipFill>
          <a:blip r:embed="rId3"/>
          <a:stretch>
            <a:fillRect/>
          </a:stretch>
        </p:blipFill>
        <p:spPr>
          <a:xfrm>
            <a:off x="126171" y="3611602"/>
            <a:ext cx="2727803" cy="1472478"/>
          </a:xfrm>
          <a:prstGeom prst="rect">
            <a:avLst/>
          </a:prstGeom>
        </p:spPr>
      </p:pic>
      <p:sp>
        <p:nvSpPr>
          <p:cNvPr id="7" name="TextBox 6"/>
          <p:cNvSpPr txBox="1"/>
          <p:nvPr/>
        </p:nvSpPr>
        <p:spPr>
          <a:xfrm>
            <a:off x="8877" y="5084080"/>
            <a:ext cx="2971490" cy="276999"/>
          </a:xfrm>
          <a:prstGeom prst="rect">
            <a:avLst/>
          </a:prstGeom>
          <a:noFill/>
        </p:spPr>
        <p:txBody>
          <a:bodyPr wrap="square" rtlCol="0">
            <a:spAutoFit/>
          </a:bodyPr>
          <a:lstStyle/>
          <a:p>
            <a:r>
              <a:rPr lang="en-US" sz="1200" dirty="0" smtClean="0"/>
              <a:t>Cant login until admin approves job request</a:t>
            </a:r>
            <a:endParaRPr lang="en-US" sz="1200" dirty="0"/>
          </a:p>
        </p:txBody>
      </p:sp>
      <p:pic>
        <p:nvPicPr>
          <p:cNvPr id="8" name="Picture 7"/>
          <p:cNvPicPr>
            <a:picLocks noChangeAspect="1"/>
          </p:cNvPicPr>
          <p:nvPr/>
        </p:nvPicPr>
        <p:blipFill>
          <a:blip r:embed="rId4"/>
          <a:stretch>
            <a:fillRect/>
          </a:stretch>
        </p:blipFill>
        <p:spPr>
          <a:xfrm>
            <a:off x="126171" y="5361079"/>
            <a:ext cx="2727803" cy="1198248"/>
          </a:xfrm>
          <a:prstGeom prst="rect">
            <a:avLst/>
          </a:prstGeom>
        </p:spPr>
      </p:pic>
      <p:sp>
        <p:nvSpPr>
          <p:cNvPr id="9" name="TextBox 8"/>
          <p:cNvSpPr txBox="1"/>
          <p:nvPr/>
        </p:nvSpPr>
        <p:spPr>
          <a:xfrm>
            <a:off x="8877" y="6556558"/>
            <a:ext cx="2971490" cy="276999"/>
          </a:xfrm>
          <a:prstGeom prst="rect">
            <a:avLst/>
          </a:prstGeom>
          <a:noFill/>
        </p:spPr>
        <p:txBody>
          <a:bodyPr wrap="square" rtlCol="0">
            <a:spAutoFit/>
          </a:bodyPr>
          <a:lstStyle/>
          <a:p>
            <a:r>
              <a:rPr lang="en-US" sz="1200" dirty="0" smtClean="0"/>
              <a:t>Can login when admin approves job request</a:t>
            </a:r>
            <a:endParaRPr lang="en-US" sz="1200" dirty="0"/>
          </a:p>
        </p:txBody>
      </p:sp>
      <p:cxnSp>
        <p:nvCxnSpPr>
          <p:cNvPr id="10" name="Straight Connector 9"/>
          <p:cNvCxnSpPr/>
          <p:nvPr/>
        </p:nvCxnSpPr>
        <p:spPr>
          <a:xfrm>
            <a:off x="2853974" y="5986757"/>
            <a:ext cx="914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946214" y="915514"/>
            <a:ext cx="13318" cy="507124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959532" y="915514"/>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3355725" y="888880"/>
            <a:ext cx="2151093" cy="1003176"/>
          </a:xfrm>
          <a:prstGeom prst="rect">
            <a:avLst/>
          </a:prstGeom>
          <a:ln>
            <a:solidFill>
              <a:srgbClr val="33A8FF"/>
            </a:solidFill>
          </a:ln>
        </p:spPr>
      </p:pic>
      <p:sp>
        <p:nvSpPr>
          <p:cNvPr id="14" name="TextBox 13"/>
          <p:cNvSpPr txBox="1"/>
          <p:nvPr/>
        </p:nvSpPr>
        <p:spPr>
          <a:xfrm>
            <a:off x="3275825" y="638515"/>
            <a:ext cx="2971490" cy="276999"/>
          </a:xfrm>
          <a:prstGeom prst="rect">
            <a:avLst/>
          </a:prstGeom>
          <a:noFill/>
        </p:spPr>
        <p:txBody>
          <a:bodyPr wrap="square" rtlCol="0">
            <a:spAutoFit/>
          </a:bodyPr>
          <a:lstStyle/>
          <a:p>
            <a:r>
              <a:rPr lang="en-US" sz="1200" dirty="0" smtClean="0"/>
              <a:t>Redirected to doctor’s dashboard</a:t>
            </a:r>
            <a:endParaRPr lang="en-US" sz="1200" dirty="0"/>
          </a:p>
        </p:txBody>
      </p:sp>
      <p:cxnSp>
        <p:nvCxnSpPr>
          <p:cNvPr id="15" name="Straight Connector 14"/>
          <p:cNvCxnSpPr/>
          <p:nvPr/>
        </p:nvCxnSpPr>
        <p:spPr>
          <a:xfrm flipH="1">
            <a:off x="3359560" y="1888731"/>
            <a:ext cx="13318" cy="3566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372878" y="2651812"/>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1741974" y="3072943"/>
            <a:ext cx="2971490" cy="307777"/>
          </a:xfrm>
          <a:prstGeom prst="rect">
            <a:avLst/>
          </a:prstGeom>
          <a:noFill/>
        </p:spPr>
        <p:txBody>
          <a:bodyPr wrap="square" rtlCol="0">
            <a:spAutoFit/>
          </a:bodyPr>
          <a:lstStyle/>
          <a:p>
            <a:r>
              <a:rPr lang="en-US" sz="1400" dirty="0" smtClean="0"/>
              <a:t>Doctor can do perform these</a:t>
            </a:r>
            <a:endParaRPr lang="en-US" sz="1400" dirty="0"/>
          </a:p>
        </p:txBody>
      </p:sp>
      <p:cxnSp>
        <p:nvCxnSpPr>
          <p:cNvPr id="18" name="Straight Arrow Connector 17"/>
          <p:cNvCxnSpPr/>
          <p:nvPr/>
        </p:nvCxnSpPr>
        <p:spPr>
          <a:xfrm>
            <a:off x="3372878" y="3611602"/>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a:stretch>
            <a:fillRect/>
          </a:stretch>
        </p:blipFill>
        <p:spPr>
          <a:xfrm>
            <a:off x="3785045" y="2239767"/>
            <a:ext cx="1987532" cy="896182"/>
          </a:xfrm>
          <a:prstGeom prst="rect">
            <a:avLst/>
          </a:prstGeom>
          <a:ln>
            <a:solidFill>
              <a:srgbClr val="33A8FF"/>
            </a:solidFill>
          </a:ln>
        </p:spPr>
      </p:pic>
      <p:pic>
        <p:nvPicPr>
          <p:cNvPr id="20" name="Picture 19"/>
          <p:cNvPicPr>
            <a:picLocks noChangeAspect="1"/>
          </p:cNvPicPr>
          <p:nvPr/>
        </p:nvPicPr>
        <p:blipFill>
          <a:blip r:embed="rId7"/>
          <a:stretch>
            <a:fillRect/>
          </a:stretch>
        </p:blipFill>
        <p:spPr>
          <a:xfrm>
            <a:off x="3793925" y="3284139"/>
            <a:ext cx="5110214" cy="616272"/>
          </a:xfrm>
          <a:prstGeom prst="rect">
            <a:avLst/>
          </a:prstGeom>
          <a:ln>
            <a:solidFill>
              <a:srgbClr val="33A8FF"/>
            </a:solidFill>
          </a:ln>
        </p:spPr>
      </p:pic>
      <p:pic>
        <p:nvPicPr>
          <p:cNvPr id="21" name="Picture 20"/>
          <p:cNvPicPr>
            <a:picLocks noChangeAspect="1"/>
          </p:cNvPicPr>
          <p:nvPr/>
        </p:nvPicPr>
        <p:blipFill>
          <a:blip r:embed="rId8"/>
          <a:stretch>
            <a:fillRect/>
          </a:stretch>
        </p:blipFill>
        <p:spPr>
          <a:xfrm>
            <a:off x="3793925" y="4064255"/>
            <a:ext cx="5110214" cy="567172"/>
          </a:xfrm>
          <a:prstGeom prst="rect">
            <a:avLst/>
          </a:prstGeom>
          <a:ln>
            <a:solidFill>
              <a:srgbClr val="33A8FF"/>
            </a:solidFill>
          </a:ln>
        </p:spPr>
      </p:pic>
      <p:pic>
        <p:nvPicPr>
          <p:cNvPr id="22" name="Picture 21"/>
          <p:cNvPicPr>
            <a:picLocks noChangeAspect="1"/>
          </p:cNvPicPr>
          <p:nvPr/>
        </p:nvPicPr>
        <p:blipFill>
          <a:blip r:embed="rId9"/>
          <a:stretch>
            <a:fillRect/>
          </a:stretch>
        </p:blipFill>
        <p:spPr>
          <a:xfrm>
            <a:off x="3779206" y="4853464"/>
            <a:ext cx="4351469" cy="1415572"/>
          </a:xfrm>
          <a:prstGeom prst="rect">
            <a:avLst/>
          </a:prstGeom>
          <a:ln>
            <a:solidFill>
              <a:srgbClr val="33A8FF"/>
            </a:solidFill>
          </a:ln>
        </p:spPr>
      </p:pic>
      <p:cxnSp>
        <p:nvCxnSpPr>
          <p:cNvPr id="23" name="Straight Arrow Connector 22"/>
          <p:cNvCxnSpPr/>
          <p:nvPr/>
        </p:nvCxnSpPr>
        <p:spPr>
          <a:xfrm>
            <a:off x="3360819" y="5450452"/>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355724" y="4347841"/>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72577" y="2652794"/>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904139" y="3611602"/>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904139" y="4347691"/>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139553" y="5432547"/>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84565" y="2497924"/>
            <a:ext cx="2464497" cy="307777"/>
          </a:xfrm>
          <a:prstGeom prst="rect">
            <a:avLst/>
          </a:prstGeom>
          <a:noFill/>
        </p:spPr>
        <p:txBody>
          <a:bodyPr wrap="square" rtlCol="0">
            <a:spAutoFit/>
          </a:bodyPr>
          <a:lstStyle/>
          <a:p>
            <a:r>
              <a:rPr lang="en-US" sz="1400" dirty="0" smtClean="0"/>
              <a:t>Update his/her profile</a:t>
            </a:r>
            <a:endParaRPr lang="en-US" sz="1400" dirty="0"/>
          </a:p>
        </p:txBody>
      </p:sp>
      <p:sp>
        <p:nvSpPr>
          <p:cNvPr id="30" name="TextBox 29"/>
          <p:cNvSpPr txBox="1"/>
          <p:nvPr/>
        </p:nvSpPr>
        <p:spPr>
          <a:xfrm>
            <a:off x="9242053" y="3457713"/>
            <a:ext cx="2464497" cy="307777"/>
          </a:xfrm>
          <a:prstGeom prst="rect">
            <a:avLst/>
          </a:prstGeom>
          <a:noFill/>
        </p:spPr>
        <p:txBody>
          <a:bodyPr wrap="square" rtlCol="0">
            <a:spAutoFit/>
          </a:bodyPr>
          <a:lstStyle/>
          <a:p>
            <a:r>
              <a:rPr lang="en-US" sz="1400" dirty="0" smtClean="0"/>
              <a:t>See total patients</a:t>
            </a:r>
            <a:endParaRPr lang="en-US" sz="1400" dirty="0"/>
          </a:p>
        </p:txBody>
      </p:sp>
      <p:sp>
        <p:nvSpPr>
          <p:cNvPr id="31" name="TextBox 30"/>
          <p:cNvSpPr txBox="1"/>
          <p:nvPr/>
        </p:nvSpPr>
        <p:spPr>
          <a:xfrm>
            <a:off x="9242052" y="4193802"/>
            <a:ext cx="2464497" cy="307777"/>
          </a:xfrm>
          <a:prstGeom prst="rect">
            <a:avLst/>
          </a:prstGeom>
          <a:noFill/>
        </p:spPr>
        <p:txBody>
          <a:bodyPr wrap="square" rtlCol="0">
            <a:spAutoFit/>
          </a:bodyPr>
          <a:lstStyle/>
          <a:p>
            <a:r>
              <a:rPr lang="en-US" sz="1400" dirty="0" smtClean="0"/>
              <a:t>See total appointments</a:t>
            </a:r>
            <a:endParaRPr lang="en-US" sz="1400" dirty="0"/>
          </a:p>
        </p:txBody>
      </p:sp>
      <p:sp>
        <p:nvSpPr>
          <p:cNvPr id="32" name="TextBox 31"/>
          <p:cNvSpPr txBox="1"/>
          <p:nvPr/>
        </p:nvSpPr>
        <p:spPr>
          <a:xfrm>
            <a:off x="8537003" y="5253473"/>
            <a:ext cx="3438974" cy="523220"/>
          </a:xfrm>
          <a:prstGeom prst="rect">
            <a:avLst/>
          </a:prstGeom>
          <a:noFill/>
        </p:spPr>
        <p:txBody>
          <a:bodyPr wrap="square" rtlCol="0">
            <a:spAutoFit/>
          </a:bodyPr>
          <a:lstStyle/>
          <a:p>
            <a:r>
              <a:rPr lang="en-US" sz="1400" dirty="0" smtClean="0"/>
              <a:t>See appointment details make invoice and give prescription to patient</a:t>
            </a:r>
            <a:endParaRPr lang="en-US" sz="1400" dirty="0"/>
          </a:p>
        </p:txBody>
      </p:sp>
    </p:spTree>
    <p:extLst>
      <p:ext uri="{BB962C8B-B14F-4D97-AF65-F5344CB8AC3E}">
        <p14:creationId xmlns:p14="http://schemas.microsoft.com/office/powerpoint/2010/main" val="1800302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070" y="329460"/>
            <a:ext cx="2173145" cy="369332"/>
          </a:xfrm>
          <a:prstGeom prst="rect">
            <a:avLst/>
          </a:prstGeom>
          <a:solidFill>
            <a:srgbClr val="00B0F0"/>
          </a:solidFill>
        </p:spPr>
        <p:txBody>
          <a:bodyPr wrap="square" rtlCol="0">
            <a:spAutoFit/>
          </a:bodyPr>
          <a:lstStyle/>
          <a:p>
            <a:r>
              <a:rPr lang="en-US" dirty="0" smtClean="0">
                <a:solidFill>
                  <a:srgbClr val="FFFFFF"/>
                </a:solidFill>
              </a:rPr>
              <a:t>Patient's Perspective</a:t>
            </a:r>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206070" y="824884"/>
            <a:ext cx="2013348" cy="2521998"/>
          </a:xfrm>
          <a:prstGeom prst="rect">
            <a:avLst/>
          </a:prstGeom>
        </p:spPr>
      </p:pic>
      <p:sp>
        <p:nvSpPr>
          <p:cNvPr id="4" name="TextBox 3"/>
          <p:cNvSpPr txBox="1"/>
          <p:nvPr/>
        </p:nvSpPr>
        <p:spPr>
          <a:xfrm>
            <a:off x="126171" y="3334474"/>
            <a:ext cx="2011680" cy="276999"/>
          </a:xfrm>
          <a:prstGeom prst="rect">
            <a:avLst/>
          </a:prstGeom>
          <a:noFill/>
        </p:spPr>
        <p:txBody>
          <a:bodyPr wrap="square" rtlCol="0">
            <a:spAutoFit/>
          </a:bodyPr>
          <a:lstStyle/>
          <a:p>
            <a:r>
              <a:rPr lang="en-US" sz="1200" dirty="0" smtClean="0"/>
              <a:t>Patient's Registration Form</a:t>
            </a:r>
            <a:endParaRPr lang="en-US" sz="1200" dirty="0"/>
          </a:p>
        </p:txBody>
      </p:sp>
      <p:pic>
        <p:nvPicPr>
          <p:cNvPr id="5" name="Picture 4"/>
          <p:cNvPicPr>
            <a:picLocks noChangeAspect="1"/>
          </p:cNvPicPr>
          <p:nvPr/>
        </p:nvPicPr>
        <p:blipFill>
          <a:blip r:embed="rId3"/>
          <a:stretch>
            <a:fillRect/>
          </a:stretch>
        </p:blipFill>
        <p:spPr>
          <a:xfrm>
            <a:off x="206070" y="3771271"/>
            <a:ext cx="2610124" cy="1688495"/>
          </a:xfrm>
          <a:prstGeom prst="rect">
            <a:avLst/>
          </a:prstGeom>
        </p:spPr>
      </p:pic>
      <p:sp>
        <p:nvSpPr>
          <p:cNvPr id="6" name="TextBox 5"/>
          <p:cNvSpPr txBox="1"/>
          <p:nvPr/>
        </p:nvSpPr>
        <p:spPr>
          <a:xfrm>
            <a:off x="126171" y="5481064"/>
            <a:ext cx="2011680" cy="276999"/>
          </a:xfrm>
          <a:prstGeom prst="rect">
            <a:avLst/>
          </a:prstGeom>
          <a:noFill/>
        </p:spPr>
        <p:txBody>
          <a:bodyPr wrap="square" rtlCol="0">
            <a:spAutoFit/>
          </a:bodyPr>
          <a:lstStyle/>
          <a:p>
            <a:r>
              <a:rPr lang="en-US" sz="1200" dirty="0" smtClean="0"/>
              <a:t>Patient's Login Form</a:t>
            </a:r>
            <a:endParaRPr lang="en-US" sz="1200" dirty="0"/>
          </a:p>
        </p:txBody>
      </p:sp>
      <p:cxnSp>
        <p:nvCxnSpPr>
          <p:cNvPr id="7" name="Straight Connector 6"/>
          <p:cNvCxnSpPr/>
          <p:nvPr/>
        </p:nvCxnSpPr>
        <p:spPr>
          <a:xfrm flipH="1">
            <a:off x="2995652" y="968621"/>
            <a:ext cx="13318" cy="3657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996270" y="968621"/>
            <a:ext cx="400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812412" y="4608230"/>
            <a:ext cx="18288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3409601" y="926484"/>
            <a:ext cx="2012890" cy="1101479"/>
          </a:xfrm>
          <a:prstGeom prst="rect">
            <a:avLst/>
          </a:prstGeom>
          <a:ln>
            <a:solidFill>
              <a:srgbClr val="33A8FF"/>
            </a:solidFill>
          </a:ln>
        </p:spPr>
      </p:pic>
      <p:sp>
        <p:nvSpPr>
          <p:cNvPr id="12" name="TextBox 11"/>
          <p:cNvSpPr txBox="1"/>
          <p:nvPr/>
        </p:nvSpPr>
        <p:spPr>
          <a:xfrm>
            <a:off x="3326625" y="676615"/>
            <a:ext cx="2971490" cy="276999"/>
          </a:xfrm>
          <a:prstGeom prst="rect">
            <a:avLst/>
          </a:prstGeom>
          <a:noFill/>
        </p:spPr>
        <p:txBody>
          <a:bodyPr wrap="square" rtlCol="0">
            <a:spAutoFit/>
          </a:bodyPr>
          <a:lstStyle/>
          <a:p>
            <a:r>
              <a:rPr lang="en-US" sz="1200" dirty="0" smtClean="0"/>
              <a:t>Redirected to patient’s dashboard</a:t>
            </a:r>
            <a:endParaRPr lang="en-US" sz="1200" dirty="0"/>
          </a:p>
        </p:txBody>
      </p:sp>
      <p:cxnSp>
        <p:nvCxnSpPr>
          <p:cNvPr id="13" name="Straight Connector 12"/>
          <p:cNvCxnSpPr/>
          <p:nvPr/>
        </p:nvCxnSpPr>
        <p:spPr>
          <a:xfrm flipH="1">
            <a:off x="3384960" y="2028431"/>
            <a:ext cx="13318" cy="356616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1780074" y="3072943"/>
            <a:ext cx="2971490" cy="307777"/>
          </a:xfrm>
          <a:prstGeom prst="rect">
            <a:avLst/>
          </a:prstGeom>
          <a:noFill/>
        </p:spPr>
        <p:txBody>
          <a:bodyPr wrap="square" rtlCol="0">
            <a:spAutoFit/>
          </a:bodyPr>
          <a:lstStyle/>
          <a:p>
            <a:r>
              <a:rPr lang="en-US" sz="1400" dirty="0" smtClean="0"/>
              <a:t>Patient can do perform these</a:t>
            </a:r>
            <a:endParaRPr lang="en-US" sz="1400" dirty="0"/>
          </a:p>
        </p:txBody>
      </p:sp>
      <p:pic>
        <p:nvPicPr>
          <p:cNvPr id="15" name="Picture 14"/>
          <p:cNvPicPr>
            <a:picLocks noChangeAspect="1"/>
          </p:cNvPicPr>
          <p:nvPr/>
        </p:nvPicPr>
        <p:blipFill>
          <a:blip r:embed="rId5"/>
          <a:stretch>
            <a:fillRect/>
          </a:stretch>
        </p:blipFill>
        <p:spPr>
          <a:xfrm>
            <a:off x="3741004" y="2277832"/>
            <a:ext cx="1840492" cy="762473"/>
          </a:xfrm>
          <a:prstGeom prst="rect">
            <a:avLst/>
          </a:prstGeom>
          <a:ln>
            <a:solidFill>
              <a:srgbClr val="33A8FF"/>
            </a:solidFill>
          </a:ln>
        </p:spPr>
      </p:pic>
      <p:pic>
        <p:nvPicPr>
          <p:cNvPr id="16" name="Picture 15"/>
          <p:cNvPicPr>
            <a:picLocks noChangeAspect="1"/>
          </p:cNvPicPr>
          <p:nvPr/>
        </p:nvPicPr>
        <p:blipFill>
          <a:blip r:embed="rId6"/>
          <a:stretch>
            <a:fillRect/>
          </a:stretch>
        </p:blipFill>
        <p:spPr>
          <a:xfrm>
            <a:off x="3733406" y="3120400"/>
            <a:ext cx="1822530" cy="982146"/>
          </a:xfrm>
          <a:prstGeom prst="rect">
            <a:avLst/>
          </a:prstGeom>
          <a:ln>
            <a:solidFill>
              <a:srgbClr val="33A8FF"/>
            </a:solidFill>
          </a:ln>
        </p:spPr>
      </p:pic>
      <p:pic>
        <p:nvPicPr>
          <p:cNvPr id="17" name="Picture 16"/>
          <p:cNvPicPr>
            <a:picLocks noChangeAspect="1"/>
          </p:cNvPicPr>
          <p:nvPr/>
        </p:nvPicPr>
        <p:blipFill>
          <a:blip r:embed="rId7"/>
          <a:stretch>
            <a:fillRect/>
          </a:stretch>
        </p:blipFill>
        <p:spPr>
          <a:xfrm>
            <a:off x="3727788" y="4195341"/>
            <a:ext cx="4721694" cy="556036"/>
          </a:xfrm>
          <a:prstGeom prst="rect">
            <a:avLst/>
          </a:prstGeom>
          <a:ln>
            <a:solidFill>
              <a:srgbClr val="33A8FF"/>
            </a:solidFill>
          </a:ln>
        </p:spPr>
      </p:pic>
      <p:pic>
        <p:nvPicPr>
          <p:cNvPr id="18" name="Picture 17"/>
          <p:cNvPicPr>
            <a:picLocks noChangeAspect="1"/>
          </p:cNvPicPr>
          <p:nvPr/>
        </p:nvPicPr>
        <p:blipFill>
          <a:blip r:embed="rId8"/>
          <a:stretch>
            <a:fillRect/>
          </a:stretch>
        </p:blipFill>
        <p:spPr>
          <a:xfrm>
            <a:off x="3715444" y="4893738"/>
            <a:ext cx="2215456" cy="942551"/>
          </a:xfrm>
          <a:prstGeom prst="rect">
            <a:avLst/>
          </a:prstGeom>
        </p:spPr>
      </p:pic>
      <p:cxnSp>
        <p:nvCxnSpPr>
          <p:cNvPr id="19" name="Straight Arrow Connector 18"/>
          <p:cNvCxnSpPr/>
          <p:nvPr/>
        </p:nvCxnSpPr>
        <p:spPr>
          <a:xfrm>
            <a:off x="3405421" y="2652328"/>
            <a:ext cx="318543" cy="67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391619" y="3537384"/>
            <a:ext cx="318543" cy="67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394855" y="4466618"/>
            <a:ext cx="318543" cy="67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384960" y="5583928"/>
            <a:ext cx="318543" cy="67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586185" y="2652328"/>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560625" y="3570950"/>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460368" y="4473359"/>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930900" y="5638632"/>
            <a:ext cx="4006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930900" y="2489644"/>
            <a:ext cx="2464497" cy="307777"/>
          </a:xfrm>
          <a:prstGeom prst="rect">
            <a:avLst/>
          </a:prstGeom>
          <a:noFill/>
        </p:spPr>
        <p:txBody>
          <a:bodyPr wrap="square" rtlCol="0">
            <a:spAutoFit/>
          </a:bodyPr>
          <a:lstStyle/>
          <a:p>
            <a:r>
              <a:rPr lang="en-US" sz="1400" dirty="0" smtClean="0"/>
              <a:t>Update his/her profile</a:t>
            </a:r>
            <a:endParaRPr lang="en-US" sz="1400" dirty="0"/>
          </a:p>
        </p:txBody>
      </p:sp>
      <p:sp>
        <p:nvSpPr>
          <p:cNvPr id="31" name="TextBox 30"/>
          <p:cNvSpPr txBox="1"/>
          <p:nvPr/>
        </p:nvSpPr>
        <p:spPr>
          <a:xfrm>
            <a:off x="5930899" y="3421481"/>
            <a:ext cx="3348273" cy="307777"/>
          </a:xfrm>
          <a:prstGeom prst="rect">
            <a:avLst/>
          </a:prstGeom>
          <a:noFill/>
        </p:spPr>
        <p:txBody>
          <a:bodyPr wrap="square" rtlCol="0">
            <a:spAutoFit/>
          </a:bodyPr>
          <a:lstStyle/>
          <a:p>
            <a:r>
              <a:rPr lang="en-US" sz="1400" dirty="0" smtClean="0"/>
              <a:t>Book appointment by providing symptoms</a:t>
            </a:r>
            <a:endParaRPr lang="en-US" sz="1400" dirty="0"/>
          </a:p>
        </p:txBody>
      </p:sp>
      <p:sp>
        <p:nvSpPr>
          <p:cNvPr id="32" name="TextBox 31"/>
          <p:cNvSpPr txBox="1"/>
          <p:nvPr/>
        </p:nvSpPr>
        <p:spPr>
          <a:xfrm>
            <a:off x="8800252" y="4320680"/>
            <a:ext cx="3348273" cy="307777"/>
          </a:xfrm>
          <a:prstGeom prst="rect">
            <a:avLst/>
          </a:prstGeom>
          <a:noFill/>
        </p:spPr>
        <p:txBody>
          <a:bodyPr wrap="square" rtlCol="0">
            <a:spAutoFit/>
          </a:bodyPr>
          <a:lstStyle/>
          <a:p>
            <a:r>
              <a:rPr lang="en-US" sz="1400" dirty="0" smtClean="0"/>
              <a:t>See invoices</a:t>
            </a:r>
            <a:endParaRPr lang="en-US" sz="1400" dirty="0"/>
          </a:p>
        </p:txBody>
      </p:sp>
      <p:sp>
        <p:nvSpPr>
          <p:cNvPr id="33" name="TextBox 32"/>
          <p:cNvSpPr txBox="1"/>
          <p:nvPr/>
        </p:nvSpPr>
        <p:spPr>
          <a:xfrm>
            <a:off x="6256017" y="5481576"/>
            <a:ext cx="3348273" cy="307777"/>
          </a:xfrm>
          <a:prstGeom prst="rect">
            <a:avLst/>
          </a:prstGeom>
          <a:noFill/>
        </p:spPr>
        <p:txBody>
          <a:bodyPr wrap="square" rtlCol="0">
            <a:spAutoFit/>
          </a:bodyPr>
          <a:lstStyle/>
          <a:p>
            <a:r>
              <a:rPr lang="en-US" sz="1400" dirty="0" smtClean="0"/>
              <a:t>Send report/complain to admin</a:t>
            </a:r>
            <a:endParaRPr lang="en-US" sz="1400" dirty="0"/>
          </a:p>
        </p:txBody>
      </p:sp>
    </p:spTree>
    <p:extLst>
      <p:ext uri="{BB962C8B-B14F-4D97-AF65-F5344CB8AC3E}">
        <p14:creationId xmlns:p14="http://schemas.microsoft.com/office/powerpoint/2010/main" val="623792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229" y="130628"/>
            <a:ext cx="11959771" cy="1492716"/>
          </a:xfrm>
          <a:prstGeom prst="rect">
            <a:avLst/>
          </a:prstGeom>
          <a:noFill/>
        </p:spPr>
        <p:txBody>
          <a:bodyPr wrap="square" rtlCol="0">
            <a:spAutoFit/>
          </a:bodyPr>
          <a:lstStyle/>
          <a:p>
            <a:r>
              <a:rPr lang="en-US" sz="3600" u="sng" dirty="0" smtClean="0">
                <a:solidFill>
                  <a:srgbClr val="0070C0"/>
                </a:solidFill>
              </a:rPr>
              <a:t>System Requirements</a:t>
            </a:r>
          </a:p>
          <a:p>
            <a:r>
              <a:rPr lang="en-US" sz="3200" dirty="0" smtClean="0"/>
              <a:t>In order to run this project the requirements are provided below</a:t>
            </a:r>
            <a:endParaRPr lang="en-US" sz="3600" u="sng" dirty="0" smtClean="0">
              <a:solidFill>
                <a:srgbClr val="0070C0"/>
              </a:solidFill>
            </a:endParaRPr>
          </a:p>
          <a:p>
            <a:r>
              <a:rPr lang="en-US" sz="2300" dirty="0" smtClean="0"/>
              <a:t> </a:t>
            </a:r>
            <a:endParaRPr lang="en-US" sz="23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969" y="1460059"/>
            <a:ext cx="2743202" cy="163912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2461" y="3099186"/>
            <a:ext cx="2533650" cy="18002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1561" y="4899411"/>
            <a:ext cx="2101610" cy="159546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229" y="4750933"/>
            <a:ext cx="1745877" cy="120355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6695" y="4832217"/>
            <a:ext cx="1040984" cy="104098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38753" y="4778950"/>
            <a:ext cx="1131230" cy="1175536"/>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8936" y="4468607"/>
            <a:ext cx="2650394" cy="1766929"/>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0523" y="4821715"/>
            <a:ext cx="1060714" cy="1060714"/>
          </a:xfrm>
          <a:prstGeom prst="rect">
            <a:avLst/>
          </a:prstGeom>
        </p:spPr>
      </p:pic>
      <p:pic>
        <p:nvPicPr>
          <p:cNvPr id="14" name="Picture 13"/>
          <p:cNvPicPr>
            <a:picLocks noChangeAspect="1"/>
          </p:cNvPicPr>
          <p:nvPr/>
        </p:nvPicPr>
        <p:blipFill>
          <a:blip r:embed="rId10"/>
          <a:stretch>
            <a:fillRect/>
          </a:stretch>
        </p:blipFill>
        <p:spPr>
          <a:xfrm>
            <a:off x="293007" y="1228445"/>
            <a:ext cx="8429172" cy="2960012"/>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21741" y="4934134"/>
            <a:ext cx="948295" cy="948295"/>
          </a:xfrm>
          <a:prstGeom prst="rect">
            <a:avLst/>
          </a:prstGeom>
        </p:spPr>
      </p:pic>
    </p:spTree>
    <p:extLst>
      <p:ext uri="{BB962C8B-B14F-4D97-AF65-F5344CB8AC3E}">
        <p14:creationId xmlns:p14="http://schemas.microsoft.com/office/powerpoint/2010/main" val="2055343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229" y="130628"/>
            <a:ext cx="11959771" cy="646331"/>
          </a:xfrm>
          <a:prstGeom prst="rect">
            <a:avLst/>
          </a:prstGeom>
          <a:noFill/>
        </p:spPr>
        <p:txBody>
          <a:bodyPr wrap="square" rtlCol="0">
            <a:spAutoFit/>
          </a:bodyPr>
          <a:lstStyle/>
          <a:p>
            <a:r>
              <a:rPr lang="en-US" sz="3600" u="sng" dirty="0" smtClean="0">
                <a:solidFill>
                  <a:srgbClr val="0070C0"/>
                </a:solidFill>
              </a:rPr>
              <a:t>Installation Guide</a:t>
            </a:r>
            <a:endParaRPr lang="en-US" sz="2300" dirty="0"/>
          </a:p>
        </p:txBody>
      </p:sp>
      <p:sp>
        <p:nvSpPr>
          <p:cNvPr id="3" name="TextBox 2"/>
          <p:cNvSpPr txBox="1"/>
          <p:nvPr/>
        </p:nvSpPr>
        <p:spPr>
          <a:xfrm>
            <a:off x="360215" y="776959"/>
            <a:ext cx="8645237" cy="923330"/>
          </a:xfrm>
          <a:prstGeom prst="rect">
            <a:avLst/>
          </a:prstGeom>
          <a:noFill/>
        </p:spPr>
        <p:txBody>
          <a:bodyPr wrap="square" rtlCol="0">
            <a:spAutoFit/>
          </a:bodyPr>
          <a:lstStyle/>
          <a:p>
            <a:r>
              <a:rPr lang="en-US" dirty="0" smtClean="0"/>
              <a:t>Step1)Download and install Xaamp in C drive partition</a:t>
            </a:r>
          </a:p>
          <a:p>
            <a:r>
              <a:rPr lang="en-US" dirty="0"/>
              <a:t> </a:t>
            </a:r>
            <a:r>
              <a:rPr lang="en-US" dirty="0" smtClean="0"/>
              <a:t>          </a:t>
            </a:r>
            <a:r>
              <a:rPr lang="en-US" dirty="0">
                <a:hlinkClick r:id="rId2"/>
              </a:rPr>
              <a:t>https://www.youtube.com/watch?v=DaJd6cM09po</a:t>
            </a:r>
            <a:endParaRPr lang="en-US" dirty="0"/>
          </a:p>
          <a:p>
            <a:endParaRPr lang="en-US" dirty="0" smtClean="0"/>
          </a:p>
        </p:txBody>
      </p:sp>
      <p:sp>
        <p:nvSpPr>
          <p:cNvPr id="9" name="TextBox 8"/>
          <p:cNvSpPr txBox="1"/>
          <p:nvPr/>
        </p:nvSpPr>
        <p:spPr>
          <a:xfrm>
            <a:off x="360215" y="1526937"/>
            <a:ext cx="8645237" cy="646331"/>
          </a:xfrm>
          <a:prstGeom prst="rect">
            <a:avLst/>
          </a:prstGeom>
          <a:noFill/>
        </p:spPr>
        <p:txBody>
          <a:bodyPr wrap="square" rtlCol="0">
            <a:spAutoFit/>
          </a:bodyPr>
          <a:lstStyle/>
          <a:p>
            <a:r>
              <a:rPr lang="en-US" dirty="0" smtClean="0"/>
              <a:t>Step2)Select MEDX_HOSPITAL website cut it an paste </a:t>
            </a:r>
            <a:r>
              <a:rPr lang="en-US" dirty="0"/>
              <a:t>in C:\xampp\htdocs</a:t>
            </a:r>
            <a:endParaRPr lang="en-US" dirty="0" smtClean="0"/>
          </a:p>
          <a:p>
            <a:r>
              <a:rPr lang="en-US" dirty="0"/>
              <a:t> </a:t>
            </a:r>
            <a:r>
              <a:rPr lang="en-US" dirty="0" smtClean="0"/>
              <a:t>          </a:t>
            </a:r>
          </a:p>
        </p:txBody>
      </p:sp>
      <p:pic>
        <p:nvPicPr>
          <p:cNvPr id="5" name="Picture 4"/>
          <p:cNvPicPr>
            <a:picLocks noChangeAspect="1"/>
          </p:cNvPicPr>
          <p:nvPr/>
        </p:nvPicPr>
        <p:blipFill>
          <a:blip r:embed="rId3"/>
          <a:stretch>
            <a:fillRect/>
          </a:stretch>
        </p:blipFill>
        <p:spPr>
          <a:xfrm>
            <a:off x="980207" y="1902195"/>
            <a:ext cx="5152737" cy="2042102"/>
          </a:xfrm>
          <a:prstGeom prst="rect">
            <a:avLst/>
          </a:prstGeom>
          <a:ln>
            <a:solidFill>
              <a:schemeClr val="tx2"/>
            </a:solidFill>
          </a:ln>
        </p:spPr>
      </p:pic>
      <p:sp>
        <p:nvSpPr>
          <p:cNvPr id="10" name="TextBox 9"/>
          <p:cNvSpPr txBox="1"/>
          <p:nvPr/>
        </p:nvSpPr>
        <p:spPr>
          <a:xfrm>
            <a:off x="147780" y="3961537"/>
            <a:ext cx="8645237" cy="369332"/>
          </a:xfrm>
          <a:prstGeom prst="rect">
            <a:avLst/>
          </a:prstGeom>
          <a:noFill/>
        </p:spPr>
        <p:txBody>
          <a:bodyPr wrap="square" rtlCol="0">
            <a:spAutoFit/>
          </a:bodyPr>
          <a:lstStyle/>
          <a:p>
            <a:r>
              <a:rPr lang="en-US" dirty="0" smtClean="0"/>
              <a:t>Step3)Open Xaamp and start Apache and MySQL server</a:t>
            </a:r>
          </a:p>
        </p:txBody>
      </p:sp>
      <p:pic>
        <p:nvPicPr>
          <p:cNvPr id="11" name="Picture 10"/>
          <p:cNvPicPr>
            <a:picLocks noChangeAspect="1"/>
          </p:cNvPicPr>
          <p:nvPr/>
        </p:nvPicPr>
        <p:blipFill>
          <a:blip r:embed="rId4"/>
          <a:stretch>
            <a:fillRect/>
          </a:stretch>
        </p:blipFill>
        <p:spPr>
          <a:xfrm>
            <a:off x="980207" y="4348350"/>
            <a:ext cx="5152737" cy="2379718"/>
          </a:xfrm>
          <a:prstGeom prst="rect">
            <a:avLst/>
          </a:prstGeom>
          <a:ln>
            <a:solidFill>
              <a:schemeClr val="tx2"/>
            </a:solidFill>
          </a:ln>
        </p:spPr>
      </p:pic>
    </p:spTree>
    <p:extLst>
      <p:ext uri="{BB962C8B-B14F-4D97-AF65-F5344CB8AC3E}">
        <p14:creationId xmlns:p14="http://schemas.microsoft.com/office/powerpoint/2010/main" val="3054366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216" y="188578"/>
            <a:ext cx="8645237" cy="646331"/>
          </a:xfrm>
          <a:prstGeom prst="rect">
            <a:avLst/>
          </a:prstGeom>
          <a:noFill/>
        </p:spPr>
        <p:txBody>
          <a:bodyPr wrap="square" rtlCol="0">
            <a:spAutoFit/>
          </a:bodyPr>
          <a:lstStyle/>
          <a:p>
            <a:r>
              <a:rPr lang="en-US" dirty="0" smtClean="0"/>
              <a:t>Step4)Then open any web browser on pc laptop and search </a:t>
            </a:r>
            <a:endParaRPr lang="en-US" dirty="0"/>
          </a:p>
          <a:p>
            <a:r>
              <a:rPr lang="en-US" dirty="0"/>
              <a:t> </a:t>
            </a:r>
            <a:r>
              <a:rPr lang="en-US" dirty="0" smtClean="0"/>
              <a:t>          </a:t>
            </a:r>
            <a:r>
              <a:rPr lang="en-US" dirty="0"/>
              <a:t>	</a:t>
            </a:r>
            <a:r>
              <a:rPr lang="en-US" dirty="0" smtClean="0">
                <a:hlinkClick r:id="rId2" action="ppaction://hlinkfile"/>
              </a:rPr>
              <a:t>localhost/</a:t>
            </a:r>
            <a:r>
              <a:rPr lang="en-US" dirty="0" err="1" smtClean="0">
                <a:hlinkClick r:id="rId2" action="ppaction://hlinkfile"/>
              </a:rPr>
              <a:t>phpmyadmin</a:t>
            </a:r>
            <a:endParaRPr lang="en-US" dirty="0" smtClean="0"/>
          </a:p>
        </p:txBody>
      </p:sp>
      <p:pic>
        <p:nvPicPr>
          <p:cNvPr id="6" name="Picture 5"/>
          <p:cNvPicPr>
            <a:picLocks noChangeAspect="1"/>
          </p:cNvPicPr>
          <p:nvPr/>
        </p:nvPicPr>
        <p:blipFill>
          <a:blip r:embed="rId3"/>
          <a:stretch>
            <a:fillRect/>
          </a:stretch>
        </p:blipFill>
        <p:spPr>
          <a:xfrm>
            <a:off x="1016146" y="904234"/>
            <a:ext cx="4143375" cy="600075"/>
          </a:xfrm>
          <a:prstGeom prst="rect">
            <a:avLst/>
          </a:prstGeom>
        </p:spPr>
      </p:pic>
      <p:pic>
        <p:nvPicPr>
          <p:cNvPr id="1026" name="Picture 2" descr="How to Create a New Database in phpMyAdmin?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852" y="2105001"/>
            <a:ext cx="8187602" cy="46931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0943" y="1735669"/>
            <a:ext cx="8645237" cy="369332"/>
          </a:xfrm>
          <a:prstGeom prst="rect">
            <a:avLst/>
          </a:prstGeom>
          <a:noFill/>
        </p:spPr>
        <p:txBody>
          <a:bodyPr wrap="square" rtlCol="0">
            <a:spAutoFit/>
          </a:bodyPr>
          <a:lstStyle/>
          <a:p>
            <a:r>
              <a:rPr lang="en-US" dirty="0" smtClean="0"/>
              <a:t>Step5)Then create a new database named hms</a:t>
            </a:r>
          </a:p>
        </p:txBody>
      </p:sp>
    </p:spTree>
    <p:extLst>
      <p:ext uri="{BB962C8B-B14F-4D97-AF65-F5344CB8AC3E}">
        <p14:creationId xmlns:p14="http://schemas.microsoft.com/office/powerpoint/2010/main" val="2582108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0942" y="68505"/>
            <a:ext cx="8645237" cy="369332"/>
          </a:xfrm>
          <a:prstGeom prst="rect">
            <a:avLst/>
          </a:prstGeom>
          <a:noFill/>
        </p:spPr>
        <p:txBody>
          <a:bodyPr wrap="square" rtlCol="0">
            <a:spAutoFit/>
          </a:bodyPr>
          <a:lstStyle/>
          <a:p>
            <a:r>
              <a:rPr lang="en-US" dirty="0" smtClean="0"/>
              <a:t>Step6)Now select hms from sidebar and then click on import option and top</a:t>
            </a:r>
          </a:p>
        </p:txBody>
      </p:sp>
      <p:pic>
        <p:nvPicPr>
          <p:cNvPr id="4" name="Picture 3"/>
          <p:cNvPicPr>
            <a:picLocks noChangeAspect="1"/>
          </p:cNvPicPr>
          <p:nvPr/>
        </p:nvPicPr>
        <p:blipFill>
          <a:blip r:embed="rId2"/>
          <a:stretch>
            <a:fillRect/>
          </a:stretch>
        </p:blipFill>
        <p:spPr>
          <a:xfrm>
            <a:off x="601370" y="525444"/>
            <a:ext cx="8024379" cy="259037"/>
          </a:xfrm>
          <a:prstGeom prst="rect">
            <a:avLst/>
          </a:prstGeom>
        </p:spPr>
      </p:pic>
      <p:sp>
        <p:nvSpPr>
          <p:cNvPr id="5" name="Rectangle 4"/>
          <p:cNvSpPr/>
          <p:nvPr/>
        </p:nvSpPr>
        <p:spPr>
          <a:xfrm>
            <a:off x="3703782" y="525444"/>
            <a:ext cx="591127" cy="2590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490888" y="872088"/>
            <a:ext cx="7906009" cy="3398240"/>
          </a:xfrm>
          <a:prstGeom prst="rect">
            <a:avLst/>
          </a:prstGeom>
        </p:spPr>
      </p:pic>
      <p:sp>
        <p:nvSpPr>
          <p:cNvPr id="9" name="TextBox 8"/>
          <p:cNvSpPr txBox="1"/>
          <p:nvPr/>
        </p:nvSpPr>
        <p:spPr>
          <a:xfrm>
            <a:off x="290940" y="4380197"/>
            <a:ext cx="8645237" cy="369332"/>
          </a:xfrm>
          <a:prstGeom prst="rect">
            <a:avLst/>
          </a:prstGeom>
          <a:noFill/>
        </p:spPr>
        <p:txBody>
          <a:bodyPr wrap="square" rtlCol="0">
            <a:spAutoFit/>
          </a:bodyPr>
          <a:lstStyle/>
          <a:p>
            <a:r>
              <a:rPr lang="en-US" dirty="0" smtClean="0"/>
              <a:t>Step7)Then select </a:t>
            </a:r>
            <a:r>
              <a:rPr lang="en-US" dirty="0" err="1" smtClean="0"/>
              <a:t>sql</a:t>
            </a:r>
            <a:r>
              <a:rPr lang="en-US" dirty="0" smtClean="0"/>
              <a:t> file from MEDX_HOSPITAL/hms/SQL/</a:t>
            </a:r>
            <a:r>
              <a:rPr lang="en-US" dirty="0" err="1" smtClean="0"/>
              <a:t>hms.sql</a:t>
            </a:r>
            <a:endParaRPr lang="en-US" dirty="0" smtClean="0"/>
          </a:p>
        </p:txBody>
      </p:sp>
      <p:pic>
        <p:nvPicPr>
          <p:cNvPr id="10" name="Picture 9"/>
          <p:cNvPicPr>
            <a:picLocks noChangeAspect="1"/>
          </p:cNvPicPr>
          <p:nvPr/>
        </p:nvPicPr>
        <p:blipFill>
          <a:blip r:embed="rId4"/>
          <a:stretch>
            <a:fillRect/>
          </a:stretch>
        </p:blipFill>
        <p:spPr>
          <a:xfrm>
            <a:off x="601370" y="4859398"/>
            <a:ext cx="5315672" cy="1896338"/>
          </a:xfrm>
          <a:prstGeom prst="rect">
            <a:avLst/>
          </a:prstGeom>
          <a:ln>
            <a:solidFill>
              <a:schemeClr val="bg2">
                <a:lumMod val="75000"/>
              </a:schemeClr>
            </a:solidFill>
          </a:ln>
        </p:spPr>
      </p:pic>
      <p:sp>
        <p:nvSpPr>
          <p:cNvPr id="11" name="TextBox 10"/>
          <p:cNvSpPr txBox="1"/>
          <p:nvPr/>
        </p:nvSpPr>
        <p:spPr>
          <a:xfrm>
            <a:off x="7674441" y="4380197"/>
            <a:ext cx="8645237" cy="369332"/>
          </a:xfrm>
          <a:prstGeom prst="rect">
            <a:avLst/>
          </a:prstGeom>
          <a:noFill/>
        </p:spPr>
        <p:txBody>
          <a:bodyPr wrap="square" rtlCol="0">
            <a:spAutoFit/>
          </a:bodyPr>
          <a:lstStyle/>
          <a:p>
            <a:r>
              <a:rPr lang="en-US" dirty="0" smtClean="0"/>
              <a:t>Then click on import</a:t>
            </a:r>
          </a:p>
        </p:txBody>
      </p:sp>
      <p:cxnSp>
        <p:nvCxnSpPr>
          <p:cNvPr id="13" name="Straight Arrow Connector 12"/>
          <p:cNvCxnSpPr>
            <a:endCxn id="11" idx="1"/>
          </p:cNvCxnSpPr>
          <p:nvPr/>
        </p:nvCxnSpPr>
        <p:spPr>
          <a:xfrm>
            <a:off x="6766560" y="4564863"/>
            <a:ext cx="9078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5" name="Picture 14"/>
          <p:cNvPicPr>
            <a:picLocks noChangeAspect="1"/>
          </p:cNvPicPr>
          <p:nvPr/>
        </p:nvPicPr>
        <p:blipFill>
          <a:blip r:embed="rId5"/>
          <a:stretch>
            <a:fillRect/>
          </a:stretch>
        </p:blipFill>
        <p:spPr>
          <a:xfrm>
            <a:off x="7674441" y="4749529"/>
            <a:ext cx="2501967" cy="1169813"/>
          </a:xfrm>
          <a:prstGeom prst="rect">
            <a:avLst/>
          </a:prstGeom>
          <a:ln>
            <a:solidFill>
              <a:schemeClr val="bg2">
                <a:lumMod val="75000"/>
              </a:schemeClr>
            </a:solidFill>
          </a:ln>
        </p:spPr>
      </p:pic>
      <p:sp>
        <p:nvSpPr>
          <p:cNvPr id="16" name="TextBox 15">
            <a:hlinkClick r:id="rId6" action="ppaction://hlinkfile"/>
          </p:cNvPr>
          <p:cNvSpPr txBox="1"/>
          <p:nvPr/>
        </p:nvSpPr>
        <p:spPr>
          <a:xfrm>
            <a:off x="6151121" y="6017072"/>
            <a:ext cx="7478251" cy="738664"/>
          </a:xfrm>
          <a:prstGeom prst="rect">
            <a:avLst/>
          </a:prstGeom>
          <a:noFill/>
        </p:spPr>
        <p:txBody>
          <a:bodyPr wrap="square" rtlCol="0">
            <a:spAutoFit/>
          </a:bodyPr>
          <a:lstStyle/>
          <a:p>
            <a:r>
              <a:rPr lang="en-US" sz="1400" b="1" dirty="0" smtClean="0"/>
              <a:t>Step8)Open another tab in browser and type this link and you're ready to go</a:t>
            </a:r>
          </a:p>
          <a:p>
            <a:r>
              <a:rPr lang="en-US" sz="1400" b="1" dirty="0"/>
              <a:t>	</a:t>
            </a:r>
            <a:r>
              <a:rPr lang="en-US" sz="1400" b="1" dirty="0" smtClean="0">
                <a:hlinkClick r:id="rId7" action="ppaction://hlinkfile"/>
              </a:rPr>
              <a:t>localhost/MEDX_HOSPITAL</a:t>
            </a:r>
            <a:r>
              <a:rPr lang="en-US" sz="1400" b="1" dirty="0" smtClean="0"/>
              <a:t> OR </a:t>
            </a:r>
            <a:r>
              <a:rPr lang="en-US" sz="1400" b="1" dirty="0" smtClean="0">
                <a:hlinkClick r:id="rId8" action="ppaction://hlinkfile"/>
              </a:rPr>
              <a:t>localhost/MEDX_HOSPITAL/hms</a:t>
            </a:r>
            <a:endParaRPr lang="en-US" sz="1400" b="1" dirty="0"/>
          </a:p>
          <a:p>
            <a:r>
              <a:rPr lang="en-US" sz="1400" b="1" dirty="0" smtClean="0"/>
              <a:t>           </a:t>
            </a:r>
          </a:p>
        </p:txBody>
      </p:sp>
    </p:spTree>
    <p:extLst>
      <p:ext uri="{BB962C8B-B14F-4D97-AF65-F5344CB8AC3E}">
        <p14:creationId xmlns:p14="http://schemas.microsoft.com/office/powerpoint/2010/main" val="1127107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630" y="914400"/>
            <a:ext cx="11452860" cy="4832092"/>
          </a:xfrm>
          <a:prstGeom prst="rect">
            <a:avLst/>
          </a:prstGeom>
          <a:noFill/>
        </p:spPr>
        <p:txBody>
          <a:bodyPr wrap="square" rtlCol="0">
            <a:spAutoFit/>
          </a:bodyPr>
          <a:lstStyle/>
          <a:p>
            <a:r>
              <a:rPr lang="en-US" sz="4400" u="sng" dirty="0" smtClean="0">
                <a:solidFill>
                  <a:srgbClr val="0070C0"/>
                </a:solidFill>
              </a:rPr>
              <a:t>Table of Contents</a:t>
            </a:r>
          </a:p>
          <a:p>
            <a:pPr marL="571500" indent="-571500">
              <a:buFont typeface="Wingdings" panose="05000000000000000000" pitchFamily="2" charset="2"/>
              <a:buChar char="ü"/>
            </a:pPr>
            <a:r>
              <a:rPr lang="en-US" sz="3200" dirty="0" smtClean="0"/>
              <a:t>Introduction to HMS</a:t>
            </a:r>
          </a:p>
          <a:p>
            <a:pPr marL="571500" indent="-571500">
              <a:buFont typeface="Wingdings" panose="05000000000000000000" pitchFamily="2" charset="2"/>
              <a:buChar char="ü"/>
            </a:pPr>
            <a:r>
              <a:rPr lang="en-US" sz="3200" dirty="0" smtClean="0"/>
              <a:t>HMS Project Overview</a:t>
            </a:r>
          </a:p>
          <a:p>
            <a:pPr marL="571500" indent="-571500">
              <a:buFont typeface="Wingdings" panose="05000000000000000000" pitchFamily="2" charset="2"/>
              <a:buChar char="ü"/>
            </a:pPr>
            <a:r>
              <a:rPr lang="en-US" sz="3200" dirty="0" smtClean="0"/>
              <a:t>Technologies Used</a:t>
            </a:r>
          </a:p>
          <a:p>
            <a:pPr marL="571500" indent="-571500">
              <a:buFont typeface="Wingdings" panose="05000000000000000000" pitchFamily="2" charset="2"/>
              <a:buChar char="ü"/>
            </a:pPr>
            <a:r>
              <a:rPr lang="en-US" sz="3200" dirty="0" smtClean="0"/>
              <a:t>Database Design</a:t>
            </a:r>
          </a:p>
          <a:p>
            <a:pPr marL="571500" indent="-571500">
              <a:buFont typeface="Wingdings" panose="05000000000000000000" pitchFamily="2" charset="2"/>
              <a:buChar char="ü"/>
            </a:pPr>
            <a:r>
              <a:rPr lang="en-US" sz="3200" dirty="0" smtClean="0"/>
              <a:t>Flow Chart</a:t>
            </a:r>
          </a:p>
          <a:p>
            <a:pPr marL="571500" indent="-571500">
              <a:buFont typeface="Wingdings" panose="05000000000000000000" pitchFamily="2" charset="2"/>
              <a:buChar char="ü"/>
            </a:pPr>
            <a:r>
              <a:rPr lang="en-US" sz="3200" dirty="0" smtClean="0"/>
              <a:t>System requirements</a:t>
            </a:r>
          </a:p>
          <a:p>
            <a:pPr marL="571500" indent="-571500">
              <a:buFont typeface="Wingdings" panose="05000000000000000000" pitchFamily="2" charset="2"/>
              <a:buChar char="ü"/>
            </a:pPr>
            <a:r>
              <a:rPr lang="en-US" sz="3200" dirty="0" smtClean="0"/>
              <a:t>Installation guide</a:t>
            </a:r>
          </a:p>
          <a:p>
            <a:endParaRPr lang="en-US" sz="4000" dirty="0"/>
          </a:p>
        </p:txBody>
      </p:sp>
    </p:spTree>
    <p:extLst>
      <p:ext uri="{BB962C8B-B14F-4D97-AF65-F5344CB8AC3E}">
        <p14:creationId xmlns:p14="http://schemas.microsoft.com/office/powerpoint/2010/main" val="712130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030" y="274320"/>
            <a:ext cx="10481310" cy="3293209"/>
          </a:xfrm>
          <a:prstGeom prst="rect">
            <a:avLst/>
          </a:prstGeom>
          <a:noFill/>
        </p:spPr>
        <p:txBody>
          <a:bodyPr wrap="square" rtlCol="0">
            <a:spAutoFit/>
          </a:bodyPr>
          <a:lstStyle/>
          <a:p>
            <a:r>
              <a:rPr lang="en-US" sz="3600" u="sng" dirty="0">
                <a:solidFill>
                  <a:srgbClr val="0070C0"/>
                </a:solidFill>
              </a:rPr>
              <a:t>Introduction to </a:t>
            </a:r>
            <a:r>
              <a:rPr lang="en-US" sz="3600" u="sng" dirty="0" smtClean="0">
                <a:solidFill>
                  <a:srgbClr val="0070C0"/>
                </a:solidFill>
              </a:rPr>
              <a:t>HMS</a:t>
            </a:r>
          </a:p>
          <a:p>
            <a:pPr algn="just"/>
            <a:r>
              <a:rPr lang="en-US" sz="2400" dirty="0"/>
              <a:t>A Hospital Management System (HMS) is a computer-based system designed to manage and streamline various administrative, operational, and clinical tasks within a healthcare institution, such as hospitals, clinics, and medical centers. The system integrates various modules and functionalities to automate processes, enhance efficiency, improve patient care, and assist in decision-making for healthcare providers and administrators.</a:t>
            </a:r>
            <a:endParaRPr lang="en-US" sz="4400" u="sng" dirty="0">
              <a:solidFill>
                <a:srgbClr val="0070C0"/>
              </a:solidFill>
            </a:endParaRPr>
          </a:p>
          <a:p>
            <a:pPr algn="just"/>
            <a:endParaRPr lang="en-US" sz="28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6029" y="3089123"/>
            <a:ext cx="4900872" cy="37688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61412">
            <a:off x="6902450" y="3648053"/>
            <a:ext cx="1290221" cy="1290221"/>
          </a:xfrm>
          <a:prstGeom prst="rect">
            <a:avLst/>
          </a:prstGeom>
        </p:spPr>
      </p:pic>
    </p:spTree>
    <p:extLst>
      <p:ext uri="{BB962C8B-B14F-4D97-AF65-F5344CB8AC3E}">
        <p14:creationId xmlns:p14="http://schemas.microsoft.com/office/powerpoint/2010/main" val="1199991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5429" y="0"/>
            <a:ext cx="11263085" cy="7017306"/>
          </a:xfrm>
          <a:prstGeom prst="rect">
            <a:avLst/>
          </a:prstGeom>
          <a:noFill/>
        </p:spPr>
        <p:txBody>
          <a:bodyPr wrap="square" rtlCol="0">
            <a:spAutoFit/>
          </a:bodyPr>
          <a:lstStyle/>
          <a:p>
            <a:r>
              <a:rPr lang="en-US" sz="3600" u="sng" dirty="0">
                <a:solidFill>
                  <a:srgbClr val="0070C0"/>
                </a:solidFill>
              </a:rPr>
              <a:t>HMS Project Overview</a:t>
            </a:r>
          </a:p>
          <a:p>
            <a:r>
              <a:rPr lang="en-US" sz="2400" dirty="0" smtClean="0"/>
              <a:t>Our Hospital Management System (HMS) is comprised of three core modules: the Admin Module, Doctor Module, and Patient Module. These modules are designed to streamline and enhance the functioning of our healthcare institution. Here's an overview of each module's functionalities: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sz="2400" dirty="0"/>
              <a:t>Our Hospital Management System strives to create an integrated platform that enhances communication, streamlines processes, and promotes efficient healthcare management for all stakeholders—admin, doctors, and patients. Through these modules, we aim to provide a comprehensive solution that caters to the needs of a modern healthcare institution.</a:t>
            </a:r>
          </a:p>
        </p:txBody>
      </p:sp>
      <p:grpSp>
        <p:nvGrpSpPr>
          <p:cNvPr id="19" name="Group 18"/>
          <p:cNvGrpSpPr/>
          <p:nvPr/>
        </p:nvGrpSpPr>
        <p:grpSpPr>
          <a:xfrm>
            <a:off x="2452913" y="2293256"/>
            <a:ext cx="6030683" cy="1967392"/>
            <a:chOff x="2481941" y="1567542"/>
            <a:chExt cx="6030683" cy="1967392"/>
          </a:xfrm>
        </p:grpSpPr>
        <p:sp>
          <p:nvSpPr>
            <p:cNvPr id="4" name="TextBox 3"/>
            <p:cNvSpPr txBox="1"/>
            <p:nvPr/>
          </p:nvSpPr>
          <p:spPr>
            <a:xfrm>
              <a:off x="4180115" y="1567542"/>
              <a:ext cx="2380342" cy="523220"/>
            </a:xfrm>
            <a:prstGeom prst="rect">
              <a:avLst/>
            </a:prstGeom>
            <a:solidFill>
              <a:srgbClr val="0070C0"/>
            </a:solidFill>
          </p:spPr>
          <p:txBody>
            <a:bodyPr wrap="square" rtlCol="0">
              <a:spAutoFit/>
            </a:bodyPr>
            <a:lstStyle/>
            <a:p>
              <a:r>
                <a:rPr lang="en-US" sz="2800" b="1" dirty="0" smtClean="0">
                  <a:solidFill>
                    <a:schemeClr val="bg1"/>
                  </a:solidFill>
                </a:rPr>
                <a:t>HMS Modules</a:t>
              </a:r>
              <a:endParaRPr lang="en-US" sz="2800" b="1" dirty="0">
                <a:solidFill>
                  <a:schemeClr val="bg1"/>
                </a:solidFill>
              </a:endParaRPr>
            </a:p>
          </p:txBody>
        </p:sp>
        <p:cxnSp>
          <p:nvCxnSpPr>
            <p:cNvPr id="6" name="Straight Connector 5"/>
            <p:cNvCxnSpPr/>
            <p:nvPr/>
          </p:nvCxnSpPr>
          <p:spPr>
            <a:xfrm>
              <a:off x="5370286" y="2090762"/>
              <a:ext cx="0" cy="4492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178629" y="2540000"/>
              <a:ext cx="46300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78629" y="2540000"/>
              <a:ext cx="0" cy="464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363029" y="2547257"/>
              <a:ext cx="0" cy="464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786916" y="2539999"/>
              <a:ext cx="0" cy="464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81941" y="3011714"/>
              <a:ext cx="1393375" cy="523220"/>
            </a:xfrm>
            <a:prstGeom prst="rect">
              <a:avLst/>
            </a:prstGeom>
            <a:solidFill>
              <a:srgbClr val="33A8FF"/>
            </a:solidFill>
          </p:spPr>
          <p:txBody>
            <a:bodyPr wrap="square" rtlCol="0">
              <a:spAutoFit/>
            </a:bodyPr>
            <a:lstStyle/>
            <a:p>
              <a:r>
                <a:rPr lang="en-US" sz="2800" b="1" dirty="0" smtClean="0">
                  <a:solidFill>
                    <a:schemeClr val="bg1"/>
                  </a:solidFill>
                </a:rPr>
                <a:t>Admin</a:t>
              </a:r>
              <a:endParaRPr lang="en-US" sz="2800" b="1" dirty="0">
                <a:solidFill>
                  <a:schemeClr val="bg1"/>
                </a:solidFill>
              </a:endParaRPr>
            </a:p>
          </p:txBody>
        </p:sp>
        <p:sp>
          <p:nvSpPr>
            <p:cNvPr id="17" name="TextBox 16"/>
            <p:cNvSpPr txBox="1"/>
            <p:nvPr/>
          </p:nvSpPr>
          <p:spPr>
            <a:xfrm>
              <a:off x="4702625" y="2989238"/>
              <a:ext cx="1393375" cy="523220"/>
            </a:xfrm>
            <a:prstGeom prst="rect">
              <a:avLst/>
            </a:prstGeom>
            <a:solidFill>
              <a:srgbClr val="33A8FF"/>
            </a:solidFill>
          </p:spPr>
          <p:txBody>
            <a:bodyPr wrap="square" rtlCol="0">
              <a:spAutoFit/>
            </a:bodyPr>
            <a:lstStyle/>
            <a:p>
              <a:r>
                <a:rPr lang="en-US" sz="2800" b="1" dirty="0" smtClean="0">
                  <a:solidFill>
                    <a:schemeClr val="bg1"/>
                  </a:solidFill>
                </a:rPr>
                <a:t>Doctor</a:t>
              </a:r>
              <a:endParaRPr lang="en-US" sz="2800" b="1" dirty="0">
                <a:solidFill>
                  <a:schemeClr val="bg1"/>
                </a:solidFill>
              </a:endParaRPr>
            </a:p>
          </p:txBody>
        </p:sp>
        <p:sp>
          <p:nvSpPr>
            <p:cNvPr id="18" name="TextBox 17"/>
            <p:cNvSpPr txBox="1"/>
            <p:nvPr/>
          </p:nvSpPr>
          <p:spPr>
            <a:xfrm>
              <a:off x="7119249" y="3011714"/>
              <a:ext cx="1393375" cy="523220"/>
            </a:xfrm>
            <a:prstGeom prst="rect">
              <a:avLst/>
            </a:prstGeom>
            <a:solidFill>
              <a:srgbClr val="33A8FF"/>
            </a:solidFill>
          </p:spPr>
          <p:txBody>
            <a:bodyPr wrap="square" rtlCol="0">
              <a:spAutoFit/>
            </a:bodyPr>
            <a:lstStyle/>
            <a:p>
              <a:r>
                <a:rPr lang="en-US" sz="2800" b="1" dirty="0" smtClean="0">
                  <a:solidFill>
                    <a:schemeClr val="bg1"/>
                  </a:solidFill>
                </a:rPr>
                <a:t>Patient</a:t>
              </a:r>
              <a:endParaRPr lang="en-US" sz="2800" b="1" dirty="0">
                <a:solidFill>
                  <a:schemeClr val="bg1"/>
                </a:solidFill>
              </a:endParaRPr>
            </a:p>
          </p:txBody>
        </p:sp>
      </p:grpSp>
    </p:spTree>
    <p:extLst>
      <p:ext uri="{BB962C8B-B14F-4D97-AF65-F5344CB8AC3E}">
        <p14:creationId xmlns:p14="http://schemas.microsoft.com/office/powerpoint/2010/main" val="38651734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9943" y="261610"/>
            <a:ext cx="11321142" cy="7171194"/>
          </a:xfrm>
          <a:prstGeom prst="rect">
            <a:avLst/>
          </a:prstGeom>
          <a:noFill/>
        </p:spPr>
        <p:txBody>
          <a:bodyPr wrap="square" rtlCol="0">
            <a:spAutoFit/>
          </a:bodyPr>
          <a:lstStyle/>
          <a:p>
            <a:endParaRPr lang="en-US" sz="2300" dirty="0" smtClean="0"/>
          </a:p>
          <a:p>
            <a:pPr marL="342900" indent="-342900">
              <a:buFont typeface="Wingdings" panose="05000000000000000000" pitchFamily="2" charset="2"/>
              <a:buChar char="§"/>
            </a:pPr>
            <a:r>
              <a:rPr lang="en-US" sz="2300" dirty="0" smtClean="0"/>
              <a:t>The Admin Module is the central hub of the HMS, where administrative tasks are managed efficiently.</a:t>
            </a:r>
          </a:p>
          <a:p>
            <a:pPr marL="342900" indent="-342900">
              <a:buFont typeface="Wingdings" panose="05000000000000000000" pitchFamily="2" charset="2"/>
              <a:buChar char="§"/>
            </a:pPr>
            <a:r>
              <a:rPr lang="en-US" sz="2300" dirty="0" smtClean="0"/>
              <a:t>The admin has the privilege to view and manage all administrative accounts within the system. This includes adding and removing admin accounts.</a:t>
            </a:r>
          </a:p>
          <a:p>
            <a:pPr marL="342900" indent="-342900">
              <a:buFont typeface="Wingdings" panose="05000000000000000000" pitchFamily="2" charset="2"/>
              <a:buChar char="§"/>
            </a:pPr>
            <a:r>
              <a:rPr lang="en-US" sz="2300" dirty="0" smtClean="0"/>
              <a:t>Admins can update their own profiles to ensure accurate and up-to-date information.</a:t>
            </a:r>
          </a:p>
          <a:p>
            <a:pPr marL="342900" indent="-342900">
              <a:buFont typeface="Wingdings" panose="05000000000000000000" pitchFamily="2" charset="2"/>
              <a:buChar char="§"/>
            </a:pPr>
            <a:r>
              <a:rPr lang="en-US" sz="2300" dirty="0" smtClean="0"/>
              <a:t>A comprehensive view of all doctors within the institution is available to the admin. They can also oversee the recruitment process, viewing job requests from potential doctors.</a:t>
            </a:r>
          </a:p>
          <a:p>
            <a:pPr marL="342900" indent="-342900">
              <a:buFont typeface="Wingdings" panose="05000000000000000000" pitchFamily="2" charset="2"/>
              <a:buChar char="§"/>
            </a:pPr>
            <a:r>
              <a:rPr lang="en-US" sz="2300" dirty="0" smtClean="0"/>
              <a:t>Job requests from doctors can be reviewed by the admin, who has the authority to approve or reject them.</a:t>
            </a:r>
          </a:p>
          <a:p>
            <a:pPr marL="342900" indent="-342900">
              <a:buFont typeface="Wingdings" panose="05000000000000000000" pitchFamily="2" charset="2"/>
              <a:buChar char="§"/>
            </a:pPr>
            <a:r>
              <a:rPr lang="en-US" sz="2300" dirty="0" smtClean="0"/>
              <a:t>Admins can adjust and update doctors' salaries based on administrative decisions and requirements.</a:t>
            </a:r>
          </a:p>
          <a:p>
            <a:pPr marL="342900" indent="-342900">
              <a:buFont typeface="Wingdings" panose="05000000000000000000" pitchFamily="2" charset="2"/>
              <a:buChar char="§"/>
            </a:pPr>
            <a:r>
              <a:rPr lang="en-US" sz="2300" dirty="0" smtClean="0"/>
              <a:t>Patient records are accessible to the admin, providing insights into the total number of patients and their details.</a:t>
            </a:r>
          </a:p>
          <a:p>
            <a:pPr marL="342900" indent="-342900">
              <a:buFont typeface="Wingdings" panose="05000000000000000000" pitchFamily="2" charset="2"/>
              <a:buChar char="§"/>
            </a:pPr>
            <a:r>
              <a:rPr lang="en-US" sz="2300" dirty="0" smtClean="0"/>
              <a:t>The admin can monitor and address reports and complaints submitted by patients, ensuring the highest quality of care.</a:t>
            </a:r>
          </a:p>
          <a:p>
            <a:pPr marL="342900" indent="-342900">
              <a:buFont typeface="Wingdings" panose="05000000000000000000" pitchFamily="2" charset="2"/>
              <a:buChar char="§"/>
            </a:pPr>
            <a:r>
              <a:rPr lang="en-US" sz="2300" dirty="0" smtClean="0"/>
              <a:t>The financial aspect of the hospital is managed through the admin module, with the ability to view and analyze total invoices.</a:t>
            </a:r>
          </a:p>
          <a:p>
            <a:endParaRPr lang="en-US" sz="2300" dirty="0" smtClean="0"/>
          </a:p>
          <a:p>
            <a:endParaRPr lang="en-US" sz="2300" dirty="0"/>
          </a:p>
        </p:txBody>
      </p:sp>
      <p:sp>
        <p:nvSpPr>
          <p:cNvPr id="3" name="TextBox 2"/>
          <p:cNvSpPr txBox="1"/>
          <p:nvPr/>
        </p:nvSpPr>
        <p:spPr>
          <a:xfrm>
            <a:off x="812798" y="116115"/>
            <a:ext cx="1393375" cy="523220"/>
          </a:xfrm>
          <a:prstGeom prst="rect">
            <a:avLst/>
          </a:prstGeom>
          <a:solidFill>
            <a:srgbClr val="33A8FF"/>
          </a:solidFill>
        </p:spPr>
        <p:txBody>
          <a:bodyPr wrap="square" rtlCol="0">
            <a:spAutoFit/>
          </a:bodyPr>
          <a:lstStyle/>
          <a:p>
            <a:r>
              <a:rPr lang="en-US" sz="2800" b="1" dirty="0" smtClean="0">
                <a:solidFill>
                  <a:schemeClr val="bg1"/>
                </a:solidFill>
              </a:rPr>
              <a:t>Admin</a:t>
            </a:r>
            <a:endParaRPr lang="en-US" sz="2800" b="1" dirty="0">
              <a:solidFill>
                <a:schemeClr val="bg1"/>
              </a:solidFill>
            </a:endParaRPr>
          </a:p>
        </p:txBody>
      </p:sp>
    </p:spTree>
    <p:extLst>
      <p:ext uri="{BB962C8B-B14F-4D97-AF65-F5344CB8AC3E}">
        <p14:creationId xmlns:p14="http://schemas.microsoft.com/office/powerpoint/2010/main" val="283681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629" y="217009"/>
            <a:ext cx="11742057" cy="4970591"/>
          </a:xfrm>
          <a:prstGeom prst="rect">
            <a:avLst/>
          </a:prstGeom>
          <a:noFill/>
        </p:spPr>
        <p:txBody>
          <a:bodyPr wrap="square" rtlCol="0">
            <a:spAutoFit/>
          </a:bodyPr>
          <a:lstStyle/>
          <a:p>
            <a:endParaRPr lang="en-US" sz="2300" dirty="0" smtClean="0"/>
          </a:p>
          <a:p>
            <a:endParaRPr lang="en-US" sz="2300" dirty="0"/>
          </a:p>
          <a:p>
            <a:pPr marL="342900" indent="-342900">
              <a:buFont typeface="Wingdings" panose="05000000000000000000" pitchFamily="2" charset="2"/>
              <a:buChar char="§"/>
            </a:pPr>
            <a:r>
              <a:rPr lang="en-US" sz="2300" dirty="0" smtClean="0"/>
              <a:t>The </a:t>
            </a:r>
            <a:r>
              <a:rPr lang="en-US" sz="2300" dirty="0"/>
              <a:t>Doctor Module empowers medical professionals with tools to manage patient care effectively.</a:t>
            </a:r>
          </a:p>
          <a:p>
            <a:pPr marL="342900" indent="-342900">
              <a:buFont typeface="Wingdings" panose="05000000000000000000" pitchFamily="2" charset="2"/>
              <a:buChar char="§"/>
            </a:pPr>
            <a:r>
              <a:rPr lang="en-US" sz="2300" dirty="0" smtClean="0"/>
              <a:t>Doctors </a:t>
            </a:r>
            <a:r>
              <a:rPr lang="en-US" sz="2300" dirty="0"/>
              <a:t>can update their profiles, keeping their information current for accurate communication.</a:t>
            </a:r>
          </a:p>
          <a:p>
            <a:pPr marL="342900" indent="-342900">
              <a:buFont typeface="Wingdings" panose="05000000000000000000" pitchFamily="2" charset="2"/>
              <a:buChar char="§"/>
            </a:pPr>
            <a:r>
              <a:rPr lang="en-US" sz="2300" dirty="0" smtClean="0"/>
              <a:t>Appointment </a:t>
            </a:r>
            <a:r>
              <a:rPr lang="en-US" sz="2300" dirty="0"/>
              <a:t>management is streamlined, enabling doctors to view upcoming appointments and schedule their time efficiently.</a:t>
            </a:r>
          </a:p>
          <a:p>
            <a:pPr marL="342900" indent="-342900">
              <a:buFont typeface="Wingdings" panose="05000000000000000000" pitchFamily="2" charset="2"/>
              <a:buChar char="§"/>
            </a:pPr>
            <a:r>
              <a:rPr lang="en-US" sz="2300" dirty="0" smtClean="0"/>
              <a:t>Invoicing </a:t>
            </a:r>
            <a:r>
              <a:rPr lang="en-US" sz="2300" dirty="0"/>
              <a:t>functionalities are available to doctors, allowing them to create invoices for services rendered.</a:t>
            </a:r>
          </a:p>
          <a:p>
            <a:pPr marL="342900" indent="-342900">
              <a:buFont typeface="Wingdings" panose="05000000000000000000" pitchFamily="2" charset="2"/>
              <a:buChar char="§"/>
            </a:pPr>
            <a:r>
              <a:rPr lang="en-US" sz="2300" dirty="0" smtClean="0"/>
              <a:t>Patient </a:t>
            </a:r>
            <a:r>
              <a:rPr lang="en-US" sz="2300" dirty="0"/>
              <a:t>checkups and consultations are facilitated through the system, with options to prescribe medications and treatments.</a:t>
            </a:r>
          </a:p>
          <a:p>
            <a:pPr marL="342900" indent="-342900">
              <a:buFont typeface="Wingdings" panose="05000000000000000000" pitchFamily="2" charset="2"/>
              <a:buChar char="§"/>
            </a:pPr>
            <a:r>
              <a:rPr lang="en-US" sz="2300" dirty="0" smtClean="0"/>
              <a:t>Doctors </a:t>
            </a:r>
            <a:r>
              <a:rPr lang="en-US" sz="2300" dirty="0"/>
              <a:t>can access patient records and details, ensuring a holistic view of patient health.</a:t>
            </a:r>
          </a:p>
          <a:p>
            <a:pPr marL="285750" indent="-285750">
              <a:buFont typeface="Wingdings" panose="05000000000000000000" pitchFamily="2" charset="2"/>
              <a:buChar char="§"/>
            </a:pPr>
            <a:endParaRPr lang="en-US" dirty="0"/>
          </a:p>
        </p:txBody>
      </p:sp>
      <p:sp>
        <p:nvSpPr>
          <p:cNvPr id="3" name="TextBox 2"/>
          <p:cNvSpPr txBox="1"/>
          <p:nvPr/>
        </p:nvSpPr>
        <p:spPr>
          <a:xfrm>
            <a:off x="493483" y="275066"/>
            <a:ext cx="1393375" cy="523220"/>
          </a:xfrm>
          <a:prstGeom prst="rect">
            <a:avLst/>
          </a:prstGeom>
          <a:solidFill>
            <a:srgbClr val="33A8FF"/>
          </a:solidFill>
        </p:spPr>
        <p:txBody>
          <a:bodyPr wrap="square" rtlCol="0">
            <a:spAutoFit/>
          </a:bodyPr>
          <a:lstStyle/>
          <a:p>
            <a:r>
              <a:rPr lang="en-US" sz="2800" b="1" dirty="0" smtClean="0">
                <a:solidFill>
                  <a:schemeClr val="bg1"/>
                </a:solidFill>
              </a:rPr>
              <a:t>Doctor</a:t>
            </a:r>
            <a:endParaRPr lang="en-US" sz="2800" b="1" dirty="0">
              <a:solidFill>
                <a:schemeClr val="bg1"/>
              </a:solidFill>
            </a:endParaRPr>
          </a:p>
        </p:txBody>
      </p:sp>
    </p:spTree>
    <p:extLst>
      <p:ext uri="{BB962C8B-B14F-4D97-AF65-F5344CB8AC3E}">
        <p14:creationId xmlns:p14="http://schemas.microsoft.com/office/powerpoint/2010/main" val="3572616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657" y="1262742"/>
            <a:ext cx="10842172" cy="3554819"/>
          </a:xfrm>
          <a:prstGeom prst="rect">
            <a:avLst/>
          </a:prstGeom>
          <a:noFill/>
        </p:spPr>
        <p:txBody>
          <a:bodyPr wrap="square" rtlCol="0">
            <a:spAutoFit/>
          </a:bodyPr>
          <a:lstStyle/>
          <a:p>
            <a:pPr marL="285750" indent="-285750">
              <a:buFont typeface="Arial" panose="020B0604020202020204" pitchFamily="34" charset="0"/>
              <a:buChar char="•"/>
            </a:pPr>
            <a:r>
              <a:rPr lang="en-US" sz="2300" dirty="0" smtClean="0"/>
              <a:t>The </a:t>
            </a:r>
            <a:r>
              <a:rPr lang="en-US" sz="2300" dirty="0"/>
              <a:t>Patient Module is designed to enhance the patient experience and engagement with the hospital.</a:t>
            </a:r>
          </a:p>
          <a:p>
            <a:pPr marL="342900" indent="-342900">
              <a:buFont typeface="Arial" panose="020B0604020202020204" pitchFamily="34" charset="0"/>
              <a:buChar char="•"/>
            </a:pPr>
            <a:r>
              <a:rPr lang="en-US" sz="2300" dirty="0" smtClean="0"/>
              <a:t>Patients </a:t>
            </a:r>
            <a:r>
              <a:rPr lang="en-US" sz="2300" dirty="0"/>
              <a:t>can book appointments by providing symptoms and preferred dates, making the scheduling process seamless.</a:t>
            </a:r>
          </a:p>
          <a:p>
            <a:pPr marL="342900" indent="-342900">
              <a:buFont typeface="Arial" panose="020B0604020202020204" pitchFamily="34" charset="0"/>
              <a:buChar char="•"/>
            </a:pPr>
            <a:r>
              <a:rPr lang="en-US" sz="2300" dirty="0" smtClean="0"/>
              <a:t>A </a:t>
            </a:r>
            <a:r>
              <a:rPr lang="en-US" sz="2300" dirty="0"/>
              <a:t>reporting system allows patients to communicate concerns or submit reports to the admin for prompt attention.</a:t>
            </a:r>
          </a:p>
          <a:p>
            <a:pPr marL="342900" indent="-342900">
              <a:buFont typeface="Arial" panose="020B0604020202020204" pitchFamily="34" charset="0"/>
              <a:buChar char="•"/>
            </a:pPr>
            <a:r>
              <a:rPr lang="en-US" sz="2300" dirty="0" smtClean="0"/>
              <a:t>Patients </a:t>
            </a:r>
            <a:r>
              <a:rPr lang="en-US" sz="2300" dirty="0"/>
              <a:t>can engage with their healthcare journey by accessing their medical records and treatment history.</a:t>
            </a:r>
          </a:p>
          <a:p>
            <a:endParaRPr lang="en-US" sz="2300" dirty="0"/>
          </a:p>
          <a:p>
            <a:endParaRPr lang="en-US" dirty="0"/>
          </a:p>
        </p:txBody>
      </p:sp>
      <p:sp>
        <p:nvSpPr>
          <p:cNvPr id="3" name="TextBox 2"/>
          <p:cNvSpPr txBox="1"/>
          <p:nvPr/>
        </p:nvSpPr>
        <p:spPr>
          <a:xfrm>
            <a:off x="645878" y="471714"/>
            <a:ext cx="1393375" cy="523220"/>
          </a:xfrm>
          <a:prstGeom prst="rect">
            <a:avLst/>
          </a:prstGeom>
          <a:solidFill>
            <a:srgbClr val="33A8FF"/>
          </a:solidFill>
        </p:spPr>
        <p:txBody>
          <a:bodyPr wrap="square" rtlCol="0">
            <a:spAutoFit/>
          </a:bodyPr>
          <a:lstStyle/>
          <a:p>
            <a:r>
              <a:rPr lang="en-US" sz="2800" b="1" dirty="0" smtClean="0">
                <a:solidFill>
                  <a:schemeClr val="bg1"/>
                </a:solidFill>
              </a:rPr>
              <a:t>Patient</a:t>
            </a:r>
            <a:endParaRPr lang="en-US" sz="2800" b="1" dirty="0">
              <a:solidFill>
                <a:schemeClr val="bg1"/>
              </a:solidFill>
            </a:endParaRPr>
          </a:p>
        </p:txBody>
      </p:sp>
    </p:spTree>
    <p:extLst>
      <p:ext uri="{BB962C8B-B14F-4D97-AF65-F5344CB8AC3E}">
        <p14:creationId xmlns:p14="http://schemas.microsoft.com/office/powerpoint/2010/main" val="9960364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229" y="130628"/>
            <a:ext cx="11959771" cy="1000274"/>
          </a:xfrm>
          <a:prstGeom prst="rect">
            <a:avLst/>
          </a:prstGeom>
          <a:noFill/>
        </p:spPr>
        <p:txBody>
          <a:bodyPr wrap="square" rtlCol="0">
            <a:spAutoFit/>
          </a:bodyPr>
          <a:lstStyle/>
          <a:p>
            <a:r>
              <a:rPr lang="en-US" sz="3600" u="sng" dirty="0">
                <a:solidFill>
                  <a:srgbClr val="0070C0"/>
                </a:solidFill>
              </a:rPr>
              <a:t>Technologies </a:t>
            </a:r>
            <a:r>
              <a:rPr lang="en-US" sz="3600" u="sng" dirty="0" smtClean="0">
                <a:solidFill>
                  <a:srgbClr val="0070C0"/>
                </a:solidFill>
              </a:rPr>
              <a:t>Used</a:t>
            </a:r>
          </a:p>
          <a:p>
            <a:r>
              <a:rPr lang="en-US" sz="2300" dirty="0" smtClean="0"/>
              <a:t>As Our Project full stack functionality app so we have used frontend+backend technologies.</a:t>
            </a:r>
            <a:endParaRPr lang="en-US" sz="2300" dirty="0"/>
          </a:p>
        </p:txBody>
      </p:sp>
      <p:sp>
        <p:nvSpPr>
          <p:cNvPr id="4" name="Oval 3"/>
          <p:cNvSpPr/>
          <p:nvPr/>
        </p:nvSpPr>
        <p:spPr>
          <a:xfrm>
            <a:off x="4397829" y="2061029"/>
            <a:ext cx="2917371" cy="3193143"/>
          </a:xfrm>
          <a:prstGeom prst="ellipse">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e 4"/>
          <p:cNvSpPr/>
          <p:nvPr/>
        </p:nvSpPr>
        <p:spPr>
          <a:xfrm rot="10800000">
            <a:off x="4397827" y="2061029"/>
            <a:ext cx="2917372" cy="3193142"/>
          </a:xfrm>
          <a:prstGeom prst="pie">
            <a:avLst>
              <a:gd name="adj1" fmla="val 5400001"/>
              <a:gd name="adj2" fmla="val 1620000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4869541" y="3180546"/>
            <a:ext cx="986971" cy="954107"/>
          </a:xfrm>
          <a:prstGeom prst="rect">
            <a:avLst/>
          </a:prstGeom>
          <a:noFill/>
        </p:spPr>
        <p:txBody>
          <a:bodyPr wrap="square" rtlCol="0">
            <a:spAutoFit/>
          </a:bodyPr>
          <a:lstStyle/>
          <a:p>
            <a:r>
              <a:rPr lang="en-US" sz="2800" dirty="0" smtClean="0">
                <a:solidFill>
                  <a:schemeClr val="bg1"/>
                </a:solidFill>
                <a:latin typeface="Berlin Sans FB" panose="020E0602020502020306" pitchFamily="34" charset="0"/>
              </a:rPr>
              <a:t>Front End</a:t>
            </a:r>
            <a:endParaRPr lang="en-US" sz="2800" dirty="0">
              <a:solidFill>
                <a:schemeClr val="bg1"/>
              </a:solidFill>
              <a:latin typeface="Berlin Sans FB" panose="020E0602020502020306" pitchFamily="34" charset="0"/>
            </a:endParaRPr>
          </a:p>
        </p:txBody>
      </p:sp>
      <p:sp>
        <p:nvSpPr>
          <p:cNvPr id="8" name="TextBox 7"/>
          <p:cNvSpPr txBox="1"/>
          <p:nvPr/>
        </p:nvSpPr>
        <p:spPr>
          <a:xfrm>
            <a:off x="5950853" y="3180545"/>
            <a:ext cx="986971" cy="954107"/>
          </a:xfrm>
          <a:prstGeom prst="rect">
            <a:avLst/>
          </a:prstGeom>
          <a:noFill/>
        </p:spPr>
        <p:txBody>
          <a:bodyPr wrap="square" rtlCol="0">
            <a:spAutoFit/>
          </a:bodyPr>
          <a:lstStyle/>
          <a:p>
            <a:r>
              <a:rPr lang="en-US" sz="2800" dirty="0" smtClean="0">
                <a:solidFill>
                  <a:schemeClr val="bg1"/>
                </a:solidFill>
                <a:latin typeface="Berlin Sans FB" panose="020E0602020502020306" pitchFamily="34" charset="0"/>
              </a:rPr>
              <a:t>Back End</a:t>
            </a:r>
            <a:endParaRPr lang="en-US" sz="2800" dirty="0">
              <a:solidFill>
                <a:schemeClr val="bg1"/>
              </a:solidFill>
              <a:latin typeface="Berlin Sans FB" panose="020E0602020502020306" pitchFamily="34" charset="0"/>
            </a:endParaRPr>
          </a:p>
        </p:txBody>
      </p:sp>
      <p:cxnSp>
        <p:nvCxnSpPr>
          <p:cNvPr id="10" name="Straight Arrow Connector 9"/>
          <p:cNvCxnSpPr/>
          <p:nvPr/>
        </p:nvCxnSpPr>
        <p:spPr>
          <a:xfrm flipH="1" flipV="1">
            <a:off x="3759199" y="2365828"/>
            <a:ext cx="899886" cy="3773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510" y="1657705"/>
            <a:ext cx="841827" cy="1005912"/>
          </a:xfrm>
          <a:prstGeom prst="rect">
            <a:avLst/>
          </a:prstGeom>
        </p:spPr>
      </p:pic>
      <p:cxnSp>
        <p:nvCxnSpPr>
          <p:cNvPr id="12" name="Straight Arrow Connector 11"/>
          <p:cNvCxnSpPr/>
          <p:nvPr/>
        </p:nvCxnSpPr>
        <p:spPr>
          <a:xfrm flipH="1" flipV="1">
            <a:off x="3519720" y="3398556"/>
            <a:ext cx="899879" cy="309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1450" y="2887305"/>
            <a:ext cx="1319887" cy="968870"/>
          </a:xfrm>
          <a:prstGeom prst="rect">
            <a:avLst/>
          </a:prstGeom>
        </p:spPr>
      </p:pic>
      <p:cxnSp>
        <p:nvCxnSpPr>
          <p:cNvPr id="15" name="Straight Arrow Connector 14"/>
          <p:cNvCxnSpPr/>
          <p:nvPr/>
        </p:nvCxnSpPr>
        <p:spPr>
          <a:xfrm flipH="1">
            <a:off x="3613600" y="4103259"/>
            <a:ext cx="831171" cy="2877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3300" y="4239072"/>
            <a:ext cx="681271" cy="681271"/>
          </a:xfrm>
          <a:prstGeom prst="rect">
            <a:avLst/>
          </a:prstGeom>
          <a:ln>
            <a:solidFill>
              <a:schemeClr val="bg2">
                <a:lumMod val="75000"/>
              </a:schemeClr>
            </a:solidFill>
          </a:ln>
        </p:spPr>
      </p:pic>
      <p:cxnSp>
        <p:nvCxnSpPr>
          <p:cNvPr id="22" name="Straight Arrow Connector 21"/>
          <p:cNvCxnSpPr/>
          <p:nvPr/>
        </p:nvCxnSpPr>
        <p:spPr>
          <a:xfrm flipH="1">
            <a:off x="4038369" y="4898172"/>
            <a:ext cx="831172" cy="565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3936" y="5353834"/>
            <a:ext cx="794433" cy="794434"/>
          </a:xfrm>
          <a:prstGeom prst="rect">
            <a:avLst/>
          </a:prstGeom>
        </p:spPr>
      </p:pic>
      <p:cxnSp>
        <p:nvCxnSpPr>
          <p:cNvPr id="26" name="Straight Arrow Connector 25"/>
          <p:cNvCxnSpPr/>
          <p:nvPr/>
        </p:nvCxnSpPr>
        <p:spPr>
          <a:xfrm flipV="1">
            <a:off x="7228568" y="2510972"/>
            <a:ext cx="885372" cy="540646"/>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3940" y="2166299"/>
            <a:ext cx="1277260" cy="689345"/>
          </a:xfrm>
          <a:prstGeom prst="rect">
            <a:avLst/>
          </a:prstGeom>
        </p:spPr>
      </p:pic>
      <p:cxnSp>
        <p:nvCxnSpPr>
          <p:cNvPr id="30" name="Straight Arrow Connector 29"/>
          <p:cNvCxnSpPr/>
          <p:nvPr/>
        </p:nvCxnSpPr>
        <p:spPr>
          <a:xfrm>
            <a:off x="7291723" y="3996259"/>
            <a:ext cx="1048431" cy="334898"/>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3335" y="3891041"/>
            <a:ext cx="957865" cy="637416"/>
          </a:xfrm>
          <a:prstGeom prst="rect">
            <a:avLst/>
          </a:prstGeom>
        </p:spPr>
      </p:pic>
      <p:cxnSp>
        <p:nvCxnSpPr>
          <p:cNvPr id="19" name="Straight Arrow Connector 18"/>
          <p:cNvCxnSpPr/>
          <p:nvPr/>
        </p:nvCxnSpPr>
        <p:spPr>
          <a:xfrm flipV="1">
            <a:off x="7303461" y="3501561"/>
            <a:ext cx="1036693" cy="19716"/>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0154" y="3099632"/>
            <a:ext cx="1193008" cy="572737"/>
          </a:xfrm>
          <a:prstGeom prst="rect">
            <a:avLst/>
          </a:prstGeom>
        </p:spPr>
      </p:pic>
    </p:spTree>
    <p:extLst>
      <p:ext uri="{BB962C8B-B14F-4D97-AF65-F5344CB8AC3E}">
        <p14:creationId xmlns:p14="http://schemas.microsoft.com/office/powerpoint/2010/main" val="566874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229" y="130628"/>
            <a:ext cx="11959771" cy="1000274"/>
          </a:xfrm>
          <a:prstGeom prst="rect">
            <a:avLst/>
          </a:prstGeom>
          <a:noFill/>
        </p:spPr>
        <p:txBody>
          <a:bodyPr wrap="square" rtlCol="0">
            <a:spAutoFit/>
          </a:bodyPr>
          <a:lstStyle/>
          <a:p>
            <a:r>
              <a:rPr lang="en-US" sz="3600" u="sng" dirty="0" smtClean="0">
                <a:solidFill>
                  <a:srgbClr val="0070C0"/>
                </a:solidFill>
              </a:rPr>
              <a:t>Database Design</a:t>
            </a:r>
          </a:p>
          <a:p>
            <a:r>
              <a:rPr lang="en-US" sz="2300" dirty="0" smtClean="0"/>
              <a:t>This is our HMS Website Database. </a:t>
            </a:r>
            <a:endParaRPr lang="en-US" sz="2300" dirty="0"/>
          </a:p>
        </p:txBody>
      </p:sp>
      <p:pic>
        <p:nvPicPr>
          <p:cNvPr id="3" name="Picture 2"/>
          <p:cNvPicPr>
            <a:picLocks noChangeAspect="1"/>
          </p:cNvPicPr>
          <p:nvPr/>
        </p:nvPicPr>
        <p:blipFill>
          <a:blip r:embed="rId2"/>
          <a:stretch>
            <a:fillRect/>
          </a:stretch>
        </p:blipFill>
        <p:spPr>
          <a:xfrm>
            <a:off x="873414" y="1287896"/>
            <a:ext cx="10020300" cy="5372100"/>
          </a:xfrm>
          <a:prstGeom prst="rect">
            <a:avLst/>
          </a:prstGeom>
          <a:ln>
            <a:solidFill>
              <a:schemeClr val="bg2"/>
            </a:solidFill>
          </a:ln>
        </p:spPr>
      </p:pic>
    </p:spTree>
    <p:extLst>
      <p:ext uri="{BB962C8B-B14F-4D97-AF65-F5344CB8AC3E}">
        <p14:creationId xmlns:p14="http://schemas.microsoft.com/office/powerpoint/2010/main" val="20256133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913</Words>
  <Application>Microsoft Office PowerPoint</Application>
  <PresentationFormat>Widescreen</PresentationFormat>
  <Paragraphs>129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Berlin Sans FB</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Irfan</dc:creator>
  <cp:lastModifiedBy>PC</cp:lastModifiedBy>
  <cp:revision>35</cp:revision>
  <dcterms:created xsi:type="dcterms:W3CDTF">2023-08-29T08:13:34Z</dcterms:created>
  <dcterms:modified xsi:type="dcterms:W3CDTF">2023-08-31T04:54:46Z</dcterms:modified>
</cp:coreProperties>
</file>